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9" r:id="rId11"/>
    <p:sldId id="270" r:id="rId12"/>
    <p:sldId id="272" r:id="rId13"/>
    <p:sldId id="273" r:id="rId14"/>
    <p:sldId id="266" r:id="rId15"/>
    <p:sldId id="265" r:id="rId16"/>
    <p:sldId id="279" r:id="rId17"/>
    <p:sldId id="280" r:id="rId18"/>
    <p:sldId id="281" r:id="rId19"/>
    <p:sldId id="283" r:id="rId20"/>
    <p:sldId id="282" r:id="rId21"/>
    <p:sldId id="268" r:id="rId22"/>
    <p:sldId id="267" r:id="rId23"/>
    <p:sldId id="284" r:id="rId24"/>
    <p:sldId id="298" r:id="rId25"/>
    <p:sldId id="275" r:id="rId26"/>
    <p:sldId id="271" r:id="rId27"/>
    <p:sldId id="276" r:id="rId28"/>
    <p:sldId id="277" r:id="rId29"/>
    <p:sldId id="310" r:id="rId30"/>
    <p:sldId id="311" r:id="rId31"/>
    <p:sldId id="278" r:id="rId32"/>
    <p:sldId id="274" r:id="rId33"/>
    <p:sldId id="288" r:id="rId34"/>
    <p:sldId id="297" r:id="rId35"/>
    <p:sldId id="285" r:id="rId36"/>
    <p:sldId id="294" r:id="rId37"/>
    <p:sldId id="295" r:id="rId38"/>
    <p:sldId id="299" r:id="rId39"/>
    <p:sldId id="296" r:id="rId40"/>
    <p:sldId id="300" r:id="rId41"/>
    <p:sldId id="302" r:id="rId42"/>
    <p:sldId id="303" r:id="rId43"/>
    <p:sldId id="304" r:id="rId44"/>
    <p:sldId id="307" r:id="rId45"/>
    <p:sldId id="308" r:id="rId46"/>
    <p:sldId id="306" r:id="rId47"/>
    <p:sldId id="305" r:id="rId48"/>
    <p:sldId id="301" r:id="rId49"/>
    <p:sldId id="314" r:id="rId50"/>
    <p:sldId id="291" r:id="rId51"/>
    <p:sldId id="309" r:id="rId52"/>
    <p:sldId id="292" r:id="rId53"/>
    <p:sldId id="312" r:id="rId54"/>
    <p:sldId id="313" r:id="rId55"/>
    <p:sldId id="287" r:id="rId56"/>
    <p:sldId id="315" r:id="rId57"/>
    <p:sldId id="316" r:id="rId58"/>
    <p:sldId id="317" r:id="rId59"/>
    <p:sldId id="322" r:id="rId60"/>
    <p:sldId id="320" r:id="rId61"/>
    <p:sldId id="318" r:id="rId62"/>
    <p:sldId id="321" r:id="rId63"/>
    <p:sldId id="286" r:id="rId64"/>
    <p:sldId id="323" r:id="rId65"/>
    <p:sldId id="324" r:id="rId66"/>
    <p:sldId id="289" r:id="rId67"/>
    <p:sldId id="326" r:id="rId68"/>
    <p:sldId id="327" r:id="rId69"/>
    <p:sldId id="328" r:id="rId70"/>
    <p:sldId id="330" r:id="rId71"/>
    <p:sldId id="290" r:id="rId72"/>
    <p:sldId id="325" r:id="rId73"/>
    <p:sldId id="329" r:id="rId74"/>
    <p:sldId id="331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C5A"/>
    <a:srgbClr val="EDFB35"/>
    <a:srgbClr val="5B9BD5"/>
    <a:srgbClr val="FFC000"/>
    <a:srgbClr val="31F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354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BBBB-6B3C-49CF-ACF0-1C21DCB8B4D5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664A-0D70-426B-8A87-B74B113D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8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BBBB-6B3C-49CF-ACF0-1C21DCB8B4D5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664A-0D70-426B-8A87-B74B113D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6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BBBB-6B3C-49CF-ACF0-1C21DCB8B4D5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664A-0D70-426B-8A87-B74B113D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4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BBBB-6B3C-49CF-ACF0-1C21DCB8B4D5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664A-0D70-426B-8A87-B74B113D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7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BBBB-6B3C-49CF-ACF0-1C21DCB8B4D5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664A-0D70-426B-8A87-B74B113D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8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BBBB-6B3C-49CF-ACF0-1C21DCB8B4D5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664A-0D70-426B-8A87-B74B113D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0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BBBB-6B3C-49CF-ACF0-1C21DCB8B4D5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664A-0D70-426B-8A87-B74B113D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38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BBBB-6B3C-49CF-ACF0-1C21DCB8B4D5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664A-0D70-426B-8A87-B74B113D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26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BBBB-6B3C-49CF-ACF0-1C21DCB8B4D5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664A-0D70-426B-8A87-B74B113D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4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BBBB-6B3C-49CF-ACF0-1C21DCB8B4D5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664A-0D70-426B-8A87-B74B113D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09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BBBB-6B3C-49CF-ACF0-1C21DCB8B4D5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664A-0D70-426B-8A87-B74B113D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3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7BBBB-6B3C-49CF-ACF0-1C21DCB8B4D5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2664A-0D70-426B-8A87-B74B113D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6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8.png"/><Relationship Id="rId7" Type="http://schemas.openxmlformats.org/officeDocument/2006/relationships/image" Target="../media/image3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7.png"/><Relationship Id="rId4" Type="http://schemas.openxmlformats.org/officeDocument/2006/relationships/image" Target="../media/image38.wmf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7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81.wmf"/><Relationship Id="rId4" Type="http://schemas.openxmlformats.org/officeDocument/2006/relationships/image" Target="../media/image78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8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6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7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97.wmf"/><Relationship Id="rId4" Type="http://schemas.openxmlformats.org/officeDocument/2006/relationships/oleObject" Target="../embeddings/oleObject16.bin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1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30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Mathematical methods for Image Synthesis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Nicolas Bonneel</a:t>
            </a:r>
            <a:br>
              <a:rPr lang="en-US" dirty="0" smtClean="0"/>
            </a:br>
            <a:r>
              <a:rPr lang="en-US" dirty="0" smtClean="0"/>
              <a:t>Julie </a:t>
            </a:r>
            <a:r>
              <a:rPr lang="en-US" dirty="0" err="1" smtClean="0"/>
              <a:t>Digne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realism can be important ?</a:t>
            </a:r>
            <a:endParaRPr lang="en-US" dirty="0"/>
          </a:p>
        </p:txBody>
      </p:sp>
      <p:pic>
        <p:nvPicPr>
          <p:cNvPr id="1026" name="Picture 2" descr="Afficher l'image d'origi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43" y="2031409"/>
            <a:ext cx="6350000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85944" y="6217920"/>
            <a:ext cx="161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Uncanny Valley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Uncanny Valley</a:t>
            </a:r>
            <a:endParaRPr lang="en-US" dirty="0"/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r="43821"/>
          <a:stretch/>
        </p:blipFill>
        <p:spPr bwMode="auto">
          <a:xfrm>
            <a:off x="282632" y="1842787"/>
            <a:ext cx="3681301" cy="29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870" r="22376"/>
          <a:stretch/>
        </p:blipFill>
        <p:spPr>
          <a:xfrm>
            <a:off x="4148047" y="1842787"/>
            <a:ext cx="4125367" cy="2920406"/>
          </a:xfrm>
          <a:prstGeom prst="rect">
            <a:avLst/>
          </a:prstGeom>
        </p:spPr>
      </p:pic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26368"/>
          <a:stretch/>
        </p:blipFill>
        <p:spPr bwMode="auto">
          <a:xfrm>
            <a:off x="8445728" y="1842787"/>
            <a:ext cx="3526183" cy="29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52895" y="4995949"/>
            <a:ext cx="3329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Polar Express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9830715" y="4915292"/>
            <a:ext cx="164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Tintin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295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realism 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132" y="6488668"/>
            <a:ext cx="588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“Three Varieties of Realism in Computer Graphics”, </a:t>
            </a:r>
            <a:r>
              <a:rPr lang="en-US" dirty="0" err="1" smtClean="0"/>
              <a:t>Ferwerda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03827" y="5922229"/>
            <a:ext cx="194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Functional Realism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039434" y="5322064"/>
            <a:ext cx="2617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Photo-realism</a:t>
            </a:r>
            <a:br>
              <a:rPr lang="en-US" dirty="0" smtClean="0"/>
            </a:br>
            <a:r>
              <a:rPr lang="en-US" dirty="0" smtClean="0"/>
              <a:t>- motivated by perception</a:t>
            </a:r>
            <a:br>
              <a:rPr lang="en-US" dirty="0" smtClean="0"/>
            </a:br>
            <a:r>
              <a:rPr lang="en-US" dirty="0" smtClean="0"/>
              <a:t>- HDR, faster rendering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99360" y="5144693"/>
            <a:ext cx="3044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Realism</a:t>
            </a:r>
            <a:br>
              <a:rPr lang="en-US" dirty="0" smtClean="0"/>
            </a:br>
            <a:r>
              <a:rPr lang="en-US" dirty="0" smtClean="0"/>
              <a:t>- full simulation</a:t>
            </a:r>
            <a:br>
              <a:rPr lang="en-US" dirty="0" smtClean="0"/>
            </a:br>
            <a:r>
              <a:rPr lang="en-US" dirty="0" smtClean="0"/>
              <a:t>- useful in scientific computing</a:t>
            </a:r>
            <a:br>
              <a:rPr lang="en-US" dirty="0" smtClean="0"/>
            </a:br>
            <a:r>
              <a:rPr lang="en-US" dirty="0" smtClean="0"/>
              <a:t>- e.g., architecture</a:t>
            </a:r>
            <a:endParaRPr lang="en-US" dirty="0"/>
          </a:p>
        </p:txBody>
      </p:sp>
      <p:pic>
        <p:nvPicPr>
          <p:cNvPr id="3081" name="Picture 9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2" y="1600242"/>
            <a:ext cx="4032126" cy="226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753857"/>
              </p:ext>
            </p:extLst>
          </p:nvPr>
        </p:nvGraphicFramePr>
        <p:xfrm>
          <a:off x="1482121" y="3318564"/>
          <a:ext cx="3511929" cy="2586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Image" r:id="rId4" imgW="12342600" imgH="9091800" progId="Photoshop.Image.13">
                  <p:embed/>
                </p:oleObj>
              </mc:Choice>
              <mc:Fallback>
                <p:oleObj name="Image" r:id="rId4" imgW="12342600" imgH="90918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2121" y="3318564"/>
                        <a:ext cx="3511929" cy="2586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4" name="Picture 12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39" y="153603"/>
            <a:ext cx="3192265" cy="319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http://renderstuff.com/publication-files/0238/hdr-render-comple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611" y="121861"/>
            <a:ext cx="3224008" cy="32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Outdoor Tunnel Lighting Soluti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689" y="2926359"/>
            <a:ext cx="2125570" cy="232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://2.bp.blogspot.com/-xYOQyUM_Pi8/TisyYOJEFdI/AAAAAAAABXk/3t8cAPd9Zxo/s640/LM-P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39" y="3463034"/>
            <a:ext cx="3188774" cy="15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9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of realism</a:t>
            </a:r>
            <a:endParaRPr lang="en-US" dirty="0"/>
          </a:p>
        </p:txBody>
      </p:sp>
      <p:pic>
        <p:nvPicPr>
          <p:cNvPr id="4098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9"/>
          <a:stretch/>
        </p:blipFill>
        <p:spPr bwMode="auto">
          <a:xfrm>
            <a:off x="187869" y="2031262"/>
            <a:ext cx="4458050" cy="314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8257" y="5512649"/>
            <a:ext cx="385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Non-Photorealistic Rendering</a:t>
            </a:r>
            <a:endParaRPr lang="en-US" sz="2400" dirty="0"/>
          </a:p>
        </p:txBody>
      </p:sp>
      <p:pic>
        <p:nvPicPr>
          <p:cNvPr id="4100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3" t="858" r="23266" b="2345"/>
          <a:stretch/>
        </p:blipFill>
        <p:spPr bwMode="auto">
          <a:xfrm>
            <a:off x="8619135" y="2995361"/>
            <a:ext cx="3309632" cy="318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fficher l'image d'orig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5" r="12571"/>
          <a:stretch/>
        </p:blipFill>
        <p:spPr bwMode="auto">
          <a:xfrm>
            <a:off x="4821492" y="1050316"/>
            <a:ext cx="3679571" cy="272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fficher l'image d'origin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8"/>
          <a:stretch/>
        </p:blipFill>
        <p:spPr bwMode="auto">
          <a:xfrm>
            <a:off x="4821492" y="3789304"/>
            <a:ext cx="3679571" cy="249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48481" y="6286655"/>
            <a:ext cx="3025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 physically realistic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613245" y="6286654"/>
            <a:ext cx="205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 realistic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90" y="365125"/>
            <a:ext cx="3329777" cy="24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rendering equation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0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Bidirectional Reflectance Distribution Functions (BRDF)</a:t>
            </a:r>
            <a:endParaRPr lang="en-US" sz="4000" dirty="0"/>
          </a:p>
        </p:txBody>
      </p:sp>
      <p:pic>
        <p:nvPicPr>
          <p:cNvPr id="4" name="Picture 20" descr="D:\UBC\Histogram\Histogram\release\screenshot10004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8" b="3703"/>
          <a:stretch/>
        </p:blipFill>
        <p:spPr bwMode="auto">
          <a:xfrm>
            <a:off x="5364339" y="1921883"/>
            <a:ext cx="8139626" cy="361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7078374" y="2435083"/>
            <a:ext cx="2160240" cy="2588843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53886" y="1921883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</a:t>
            </a:r>
            <a:endParaRPr lang="fr-FR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838200" y="2146852"/>
                <a:ext cx="5257800" cy="2742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Function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Describes the appearance of materials</a:t>
                </a:r>
              </a:p>
              <a:p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Such that: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 smtClean="0"/>
                  <a:t>    (</a:t>
                </a:r>
                <a:r>
                  <a:rPr lang="en-US" b="0" dirty="0" err="1" smtClean="0"/>
                  <a:t>Helmoltz’s</a:t>
                </a:r>
                <a:r>
                  <a:rPr lang="en-US" b="0" dirty="0" smtClean="0"/>
                  <a:t> reciprocity)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b="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≤1</m:t>
                        </m:r>
                      </m:e>
                    </m:nary>
                  </m:oMath>
                </a14:m>
                <a:endParaRPr lang="en-US" b="0" dirty="0" smtClean="0"/>
              </a:p>
              <a:p>
                <a:pPr marL="285750" indent="-285750">
                  <a:buFontTx/>
                  <a:buChar char="-"/>
                </a:pPr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46852"/>
                <a:ext cx="5257800" cy="2742674"/>
              </a:xfrm>
              <a:prstGeom prst="rect">
                <a:avLst/>
              </a:prstGeom>
              <a:blipFill rotWithShape="0">
                <a:blip r:embed="rId3"/>
                <a:stretch>
                  <a:fillRect l="-2436" t="-1111" b="-16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249369" y="3210412"/>
                <a:ext cx="65287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369" y="3210412"/>
                <a:ext cx="652871" cy="61555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33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Bidirectional Reflectance Distribution Functions (BRDF)</a:t>
            </a:r>
          </a:p>
        </p:txBody>
      </p:sp>
      <p:pic>
        <p:nvPicPr>
          <p:cNvPr id="4098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447800"/>
            <a:ext cx="4348164" cy="43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179185" y="5879719"/>
                <a:ext cx="3094693" cy="927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Diffuse (</a:t>
                </a:r>
                <a:r>
                  <a:rPr lang="en-US" sz="2000" dirty="0" err="1" smtClean="0"/>
                  <a:t>Lambertian</a:t>
                </a:r>
                <a:r>
                  <a:rPr lang="en-US" sz="2000" dirty="0" smtClean="0"/>
                  <a:t>) BRDF.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185" y="5879719"/>
                <a:ext cx="3094693" cy="927049"/>
              </a:xfrm>
              <a:prstGeom prst="rect">
                <a:avLst/>
              </a:prstGeom>
              <a:blipFill rotWithShape="0">
                <a:blip r:embed="rId3"/>
                <a:stretch>
                  <a:fillRect l="-1969" t="-3947" r="-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807" y="2016919"/>
            <a:ext cx="57150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118023" y="5674931"/>
                <a:ext cx="30461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Specular BRDF.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023" y="5674931"/>
                <a:ext cx="3046155" cy="707886"/>
              </a:xfrm>
              <a:prstGeom prst="rect">
                <a:avLst/>
              </a:prstGeom>
              <a:blipFill rotWithShape="0">
                <a:blip r:embed="rId5"/>
                <a:stretch>
                  <a:fillRect l="-2204" t="-5172" b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89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Bidirectional Reflectance Distribution Functions (BRDF)</a:t>
            </a:r>
          </a:p>
        </p:txBody>
      </p:sp>
      <p:pic>
        <p:nvPicPr>
          <p:cNvPr id="5122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7" y="1691482"/>
            <a:ext cx="7725988" cy="4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7" y="1691482"/>
            <a:ext cx="7725988" cy="4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7" y="1691482"/>
            <a:ext cx="7725988" cy="4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7" y="1691482"/>
            <a:ext cx="7725988" cy="4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7" y="1691482"/>
            <a:ext cx="7725988" cy="4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49" y="1691482"/>
            <a:ext cx="7725988" cy="4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1" y="1691482"/>
            <a:ext cx="7725988" cy="4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1" y="1690688"/>
            <a:ext cx="7725988" cy="4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5" y="1690688"/>
            <a:ext cx="7725988" cy="4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674861" y="6030119"/>
                <a:ext cx="329763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Glossy BRDF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en-US" sz="2000" dirty="0" smtClean="0"/>
                  <a:t>  many options</a:t>
                </a:r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861" y="6030119"/>
                <a:ext cx="3297634" cy="707886"/>
              </a:xfrm>
              <a:prstGeom prst="rect">
                <a:avLst/>
              </a:prstGeom>
              <a:blipFill rotWithShape="0">
                <a:blip r:embed="rId11"/>
                <a:stretch>
                  <a:fillRect l="-2033" t="-4310" r="-924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37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Analytical models</a:t>
                </a:r>
              </a:p>
              <a:p>
                <a:pPr lvl="1"/>
                <a:r>
                  <a:rPr lang="en-US" dirty="0" smtClean="0"/>
                  <a:t>Phenomenological/Experimental models :</a:t>
                </a:r>
              </a:p>
              <a:p>
                <a:pPr lvl="2"/>
                <a:r>
                  <a:rPr lang="en-US" dirty="0" err="1" smtClean="0"/>
                  <a:t>Phong</a:t>
                </a:r>
                <a:r>
                  <a:rPr lang="en-US" dirty="0" smtClean="0"/>
                  <a:t>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b="0" dirty="0" smtClean="0"/>
              </a:p>
              <a:p>
                <a:pPr lvl="2"/>
                <a:r>
                  <a:rPr lang="en-US" dirty="0" err="1" smtClean="0"/>
                  <a:t>Blinn</a:t>
                </a:r>
                <a:r>
                  <a:rPr lang="en-US" dirty="0" smtClean="0"/>
                  <a:t>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Ward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tan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begChr m:val="⟨"/>
                                            <m:endChr m:val="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</m:acc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, 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⟩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func>
                              </m:e>
                            </m:d>
                          </m:e>
                        </m:func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begChr m:val="⟨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e>
                            </m:d>
                            <m:d>
                              <m:dPr>
                                <m:begChr m:val="⟨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e>
                            </m:d>
                          </m:e>
                        </m:rad>
                      </m:den>
                    </m:f>
                  </m:oMath>
                </a14:m>
                <a:endParaRPr lang="en-US" dirty="0" smtClean="0"/>
              </a:p>
              <a:p>
                <a:pPr lvl="2"/>
                <a:r>
                  <a:rPr lang="en-US" dirty="0" err="1" smtClean="0"/>
                  <a:t>Lafortune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Minnaert</a:t>
                </a:r>
                <a:r>
                  <a:rPr lang="en-US" dirty="0" smtClean="0"/>
                  <a:t>, Strauss, Lewis, </a:t>
                </a:r>
                <a:r>
                  <a:rPr lang="en-US" dirty="0" err="1" smtClean="0"/>
                  <a:t>Schlick</a:t>
                </a:r>
                <a:r>
                  <a:rPr lang="en-US" dirty="0" smtClean="0"/>
                  <a:t>, ....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Bidirectional Reflectance Distribution Functions (BRDF)</a:t>
            </a:r>
          </a:p>
        </p:txBody>
      </p:sp>
      <p:sp>
        <p:nvSpPr>
          <p:cNvPr id="6" name="Oval 5"/>
          <p:cNvSpPr/>
          <p:nvPr/>
        </p:nvSpPr>
        <p:spPr>
          <a:xfrm>
            <a:off x="9129712" y="3057525"/>
            <a:ext cx="1457325" cy="148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524928" y="1880676"/>
            <a:ext cx="33987" cy="1267644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261467" y="1373436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947680" y="1813208"/>
                <a:ext cx="16482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7680" y="1813208"/>
                <a:ext cx="164829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48148" r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>
            <a:off x="7686675" y="3148320"/>
            <a:ext cx="1817345" cy="72471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615157" y="2138125"/>
                <a:ext cx="3907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157" y="2138125"/>
                <a:ext cx="39074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9375" r="-625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 flipH="1" flipV="1">
            <a:off x="8496806" y="2268790"/>
            <a:ext cx="1045116" cy="93458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362949" y="3522581"/>
                <a:ext cx="4305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949" y="3522581"/>
                <a:ext cx="43050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0000" r="-142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270614" y="1901984"/>
                <a:ext cx="2735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614" y="1901984"/>
                <a:ext cx="273536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6667" r="-2222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c 21"/>
          <p:cNvSpPr/>
          <p:nvPr/>
        </p:nvSpPr>
        <p:spPr>
          <a:xfrm rot="19571149">
            <a:off x="8733545" y="2451820"/>
            <a:ext cx="1064923" cy="492306"/>
          </a:xfrm>
          <a:prstGeom prst="arc">
            <a:avLst>
              <a:gd name="adj1" fmla="val 13097071"/>
              <a:gd name="adj2" fmla="val 2053158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9108804" y="2175968"/>
            <a:ext cx="395216" cy="9723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990788" y="2435216"/>
            <a:ext cx="182032" cy="1928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330758" y="2274874"/>
            <a:ext cx="91084" cy="261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1" t="28326" r="13097" b="24480"/>
          <a:stretch/>
        </p:blipFill>
        <p:spPr bwMode="auto">
          <a:xfrm>
            <a:off x="2657476" y="4843463"/>
            <a:ext cx="4757737" cy="18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igure 3 (left): Phong reflection mode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094" y="4681155"/>
            <a:ext cx="2163434" cy="201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469485" y="6357699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Phong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7930443" y="2304407"/>
            <a:ext cx="1539044" cy="84391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c 37"/>
          <p:cNvSpPr/>
          <p:nvPr/>
        </p:nvSpPr>
        <p:spPr>
          <a:xfrm rot="18747127">
            <a:off x="8019076" y="2180600"/>
            <a:ext cx="1978220" cy="1626531"/>
          </a:xfrm>
          <a:prstGeom prst="arc">
            <a:avLst>
              <a:gd name="adj1" fmla="val 11264445"/>
              <a:gd name="adj2" fmla="val 2094542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646084" y="2138125"/>
                <a:ext cx="3023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084" y="2138125"/>
                <a:ext cx="302390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22000" r="-20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866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2" grpId="0" animBg="1"/>
      <p:bldP spid="22" grpId="1" animBg="1"/>
      <p:bldP spid="38" grpId="0" animBg="1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Bidirectional Reflectance Distribution Functions (BRDF)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Analytical </a:t>
            </a:r>
            <a:r>
              <a:rPr lang="en-US" dirty="0" smtClean="0"/>
              <a:t>models</a:t>
            </a:r>
          </a:p>
          <a:p>
            <a:pPr lvl="1"/>
            <a:r>
              <a:rPr lang="en-US" dirty="0" smtClean="0"/>
              <a:t>Physical models (</a:t>
            </a:r>
            <a:r>
              <a:rPr lang="en-US" dirty="0" err="1" smtClean="0"/>
              <a:t>microfacets</a:t>
            </a:r>
            <a:r>
              <a:rPr lang="en-US" dirty="0" smtClean="0"/>
              <a:t>):</a:t>
            </a:r>
          </a:p>
          <a:p>
            <a:pPr lvl="2"/>
            <a:r>
              <a:rPr lang="en-US" dirty="0" err="1" smtClean="0"/>
              <a:t>Ashikhmin</a:t>
            </a:r>
            <a:r>
              <a:rPr lang="en-US" dirty="0" smtClean="0"/>
              <a:t>-Shirley</a:t>
            </a:r>
          </a:p>
          <a:p>
            <a:pPr lvl="2"/>
            <a:r>
              <a:rPr lang="en-US" dirty="0" smtClean="0"/>
              <a:t>Cook-Torrance</a:t>
            </a:r>
          </a:p>
          <a:p>
            <a:pPr lvl="2"/>
            <a:r>
              <a:rPr lang="en-US" dirty="0" err="1" smtClean="0"/>
              <a:t>Poulin</a:t>
            </a:r>
            <a:r>
              <a:rPr lang="en-US" dirty="0" smtClean="0"/>
              <a:t>-Fournier,  Torrance-Sparrow, Oren-</a:t>
            </a:r>
            <a:r>
              <a:rPr lang="en-US" dirty="0" err="1" smtClean="0"/>
              <a:t>Nayar</a:t>
            </a:r>
            <a:r>
              <a:rPr lang="en-US" dirty="0" smtClean="0"/>
              <a:t>, </a:t>
            </a:r>
            <a:r>
              <a:rPr lang="en-US" dirty="0" err="1" smtClean="0"/>
              <a:t>Kajiya</a:t>
            </a:r>
            <a:r>
              <a:rPr lang="en-US" dirty="0" smtClean="0"/>
              <a:t>, ...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12111"/>
              </p:ext>
            </p:extLst>
          </p:nvPr>
        </p:nvGraphicFramePr>
        <p:xfrm>
          <a:off x="142873" y="5306883"/>
          <a:ext cx="3140976" cy="1481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5" name="Image" r:id="rId3" imgW="6679080" imgH="3148920" progId="Photoshop.Image.13">
                  <p:embed/>
                </p:oleObj>
              </mc:Choice>
              <mc:Fallback>
                <p:oleObj name="Image" r:id="rId3" imgW="6679080" imgH="3148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873" y="5306883"/>
                        <a:ext cx="3140976" cy="1481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50048" y="2531807"/>
                <a:ext cx="7219605" cy="1135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3200" dirty="0"/>
                            <m:t> </m:t>
                          </m:r>
                        </m:num>
                        <m:den>
                          <m:func>
                            <m:func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048" y="2531807"/>
                <a:ext cx="7219605" cy="11353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 flipV="1">
            <a:off x="8701088" y="1824038"/>
            <a:ext cx="257175" cy="707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31394" y="1328974"/>
            <a:ext cx="350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of </a:t>
            </a:r>
            <a:r>
              <a:rPr lang="en-US" dirty="0" err="1" smtClean="0"/>
              <a:t>normals</a:t>
            </a:r>
            <a:r>
              <a:rPr lang="en-US" dirty="0" smtClean="0"/>
              <a:t> (~Gaussian)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9832940" y="2354468"/>
            <a:ext cx="125448" cy="280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322445" y="1708137"/>
            <a:ext cx="2447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Shadowing and masking</a:t>
            </a:r>
          </a:p>
          <a:p>
            <a:r>
              <a:rPr lang="en-US" dirty="0" smtClean="0"/>
              <a:t>(can be related to D)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350113" y="2244017"/>
            <a:ext cx="576920" cy="391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42446" y="1868027"/>
            <a:ext cx="86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Fresnel</a:t>
            </a:r>
            <a:endParaRPr lang="en-US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764642"/>
              </p:ext>
            </p:extLst>
          </p:nvPr>
        </p:nvGraphicFramePr>
        <p:xfrm>
          <a:off x="3411088" y="5287999"/>
          <a:ext cx="3744420" cy="1488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6" name="Image" r:id="rId6" imgW="13739400" imgH="5460120" progId="Photoshop.Image.13">
                  <p:embed/>
                </p:oleObj>
              </mc:Choice>
              <mc:Fallback>
                <p:oleObj name="Image" r:id="rId6" imgW="13739400" imgH="5460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11088" y="5287999"/>
                        <a:ext cx="3744420" cy="1488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641253" y="6444693"/>
            <a:ext cx="178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Poulin</a:t>
            </a:r>
            <a:r>
              <a:rPr lang="en-US" dirty="0" smtClean="0"/>
              <a:t> Fournier</a:t>
            </a:r>
            <a:endParaRPr lang="en-US" dirty="0"/>
          </a:p>
        </p:txBody>
      </p:sp>
      <p:pic>
        <p:nvPicPr>
          <p:cNvPr id="9222" name="Picture 6" descr="ai standard - 尿裤侠 - Edward の私享志（我有节操我自豪！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3" y="4070487"/>
            <a:ext cx="7012635" cy="10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517348" y="4001294"/>
            <a:ext cx="178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Cook-Torrance</a:t>
            </a:r>
            <a:endParaRPr lang="en-US" dirty="0"/>
          </a:p>
        </p:txBody>
      </p:sp>
      <p:pic>
        <p:nvPicPr>
          <p:cNvPr id="9226" name="Picture 10" descr="Afficher l'image d'orig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533" y="4369879"/>
            <a:ext cx="4628066" cy="222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36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112" y="2138362"/>
            <a:ext cx="5378218" cy="3007060"/>
          </a:xfrm>
          <a:prstGeom prst="rect">
            <a:avLst/>
          </a:prstGeom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4" y="2138362"/>
            <a:ext cx="5378218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stCxn id="1026" idx="3"/>
            <a:endCxn id="4" idx="1"/>
          </p:cNvCxnSpPr>
          <p:nvPr/>
        </p:nvCxnSpPr>
        <p:spPr>
          <a:xfrm flipV="1">
            <a:off x="5641742" y="3641892"/>
            <a:ext cx="719370" cy="53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080500" y="3937000"/>
            <a:ext cx="1308100" cy="939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61112" y="2143751"/>
            <a:ext cx="1308100" cy="939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40800" y="2273300"/>
            <a:ext cx="1092200" cy="939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0" idx="0"/>
          </p:cNvCxnSpPr>
          <p:nvPr/>
        </p:nvCxnSpPr>
        <p:spPr>
          <a:xfrm flipV="1">
            <a:off x="7015162" y="1562100"/>
            <a:ext cx="0" cy="58165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9599612" y="1562100"/>
            <a:ext cx="134938" cy="71120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2"/>
          </p:cNvCxnSpPr>
          <p:nvPr/>
        </p:nvCxnSpPr>
        <p:spPr>
          <a:xfrm flipH="1">
            <a:off x="9410700" y="4876800"/>
            <a:ext cx="323850" cy="992522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77588" y="1180888"/>
            <a:ext cx="147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Grading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279404" y="1180068"/>
            <a:ext cx="96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Textures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430014" y="5843922"/>
            <a:ext cx="1961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Lighting simulation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388600" y="2298700"/>
            <a:ext cx="825500" cy="939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0801350" y="1600200"/>
            <a:ext cx="134938" cy="71120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388600" y="1180068"/>
            <a:ext cx="112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1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9" grpId="0"/>
      <p:bldP spid="21" grpId="0"/>
      <p:bldP spid="22" grpId="0"/>
      <p:bldP spid="23" grpId="0" animBg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Bidirectional Reflectance Distribution Functions (BRDF)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Empirical models</a:t>
            </a:r>
            <a:endParaRPr lang="en-US" dirty="0"/>
          </a:p>
        </p:txBody>
      </p:sp>
      <p:pic>
        <p:nvPicPr>
          <p:cNvPr id="614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2657474"/>
            <a:ext cx="699135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prstClr val="black"/>
                </a:solidFill>
              </a:rPr>
              <a:t>Bidirectional Reflectance Distribution Functions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5" y="1438202"/>
            <a:ext cx="5320045" cy="53200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12" y="2986520"/>
            <a:ext cx="2267124" cy="2267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737" y="1784606"/>
            <a:ext cx="178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Empirical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0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Bidirectional Reflectance Distribution Functions</a:t>
            </a:r>
            <a:endParaRPr lang="en-US" sz="4000" dirty="0"/>
          </a:p>
        </p:txBody>
      </p:sp>
      <p:pic>
        <p:nvPicPr>
          <p:cNvPr id="6146" name="Picture 2" descr="materi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5" y="1491904"/>
            <a:ext cx="5106023" cy="52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btf.utia.cas.cz/img/brdf/database/spheres150_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884"/>
          <a:stretch/>
        </p:blipFill>
        <p:spPr bwMode="auto">
          <a:xfrm>
            <a:off x="6148338" y="1472026"/>
            <a:ext cx="5436538" cy="250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tf.utia.cas.cz/img/brdf/database/spheres150_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5"/>
          <a:stretch/>
        </p:blipFill>
        <p:spPr bwMode="auto">
          <a:xfrm>
            <a:off x="6148338" y="4105378"/>
            <a:ext cx="5452374" cy="273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99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Bidirectional Reflectance Distribution Functions (BRDF)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/ generalizations</a:t>
            </a:r>
          </a:p>
          <a:p>
            <a:pPr lvl="1"/>
            <a:r>
              <a:rPr lang="en-US" dirty="0" smtClean="0"/>
              <a:t>BSDF</a:t>
            </a:r>
          </a:p>
          <a:p>
            <a:pPr lvl="1"/>
            <a:r>
              <a:rPr lang="en-US" dirty="0" smtClean="0"/>
              <a:t>Scattering / Phase functions</a:t>
            </a:r>
          </a:p>
          <a:p>
            <a:pPr lvl="1"/>
            <a:r>
              <a:rPr lang="en-US" dirty="0" smtClean="0"/>
              <a:t>BSSRDF</a:t>
            </a:r>
          </a:p>
          <a:p>
            <a:pPr lvl="1"/>
            <a:r>
              <a:rPr lang="en-US" dirty="0" smtClean="0"/>
              <a:t>SVBRDF</a:t>
            </a:r>
            <a:endParaRPr lang="en-US" dirty="0"/>
          </a:p>
        </p:txBody>
      </p:sp>
      <p:pic>
        <p:nvPicPr>
          <p:cNvPr id="10242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2" y="1460145"/>
            <a:ext cx="4238625" cy="276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-evasion.inrialpes.fr/Membres/Eric.Bruneton/images/small/cloud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7"/>
          <a:stretch/>
        </p:blipFill>
        <p:spPr bwMode="auto">
          <a:xfrm>
            <a:off x="8172450" y="4356099"/>
            <a:ext cx="3181350" cy="21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4356613"/>
            <a:ext cx="3810730" cy="214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fficher l'image d'orig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33509" r="65967" b="34912"/>
          <a:stretch/>
        </p:blipFill>
        <p:spPr bwMode="auto">
          <a:xfrm>
            <a:off x="309563" y="4356098"/>
            <a:ext cx="3750255" cy="214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47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Bidirectional Reflectance Distribution Functions (BRDF)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Parenthesis: BRDF printing</a:t>
            </a:r>
            <a:endParaRPr lang="en-US" dirty="0" smtClean="0"/>
          </a:p>
          <a:p>
            <a:pPr lvl="1"/>
            <a:r>
              <a:rPr lang="en-US" dirty="0" err="1" smtClean="0"/>
              <a:t>Zoematrope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3314" name="Picture 2" descr="http://www.k2.t.u-tokyo.ac.jp/vision/ZoeMatrope/syst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5" y="3001722"/>
            <a:ext cx="4318000" cy="354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4757" y="6108166"/>
            <a:ext cx="6699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L. Miyashita, K. Ishihara, Y. Watanabe and M. Ishikawa </a:t>
            </a:r>
          </a:p>
          <a:p>
            <a:r>
              <a:rPr lang="en-US" dirty="0" err="1" smtClean="0"/>
              <a:t>ZoeMatrope</a:t>
            </a:r>
            <a:r>
              <a:rPr lang="en-US" dirty="0"/>
              <a:t>: A System for Physical Material </a:t>
            </a:r>
            <a:r>
              <a:rPr lang="en-US" dirty="0" smtClean="0"/>
              <a:t>Design  (SIGGRAPH 2016)</a:t>
            </a:r>
            <a:endParaRPr lang="en-US" dirty="0"/>
          </a:p>
        </p:txBody>
      </p:sp>
      <p:pic>
        <p:nvPicPr>
          <p:cNvPr id="13318" name="Picture 6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825" y="1477883"/>
            <a:ext cx="3267807" cy="26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929" y="3179230"/>
            <a:ext cx="4187727" cy="279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rendering equation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Assumptions: </a:t>
                </a:r>
              </a:p>
              <a:p>
                <a:pPr lvl="1"/>
                <a:r>
                  <a:rPr lang="en-US" dirty="0" smtClean="0"/>
                  <a:t>Geometric optics</a:t>
                </a:r>
              </a:p>
              <a:p>
                <a:pPr lvl="1"/>
                <a:r>
                  <a:rPr lang="en-US" dirty="0" smtClean="0"/>
                  <a:t>No subsurface scattering, fluorescence, transparency, polarization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 flipV="1">
            <a:off x="1482811" y="5255741"/>
            <a:ext cx="321275" cy="2636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1491049" y="5519351"/>
            <a:ext cx="321275" cy="3130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795849" y="5263978"/>
            <a:ext cx="148462" cy="576649"/>
          </a:xfrm>
          <a:custGeom>
            <a:avLst/>
            <a:gdLst>
              <a:gd name="connsiteX0" fmla="*/ 0 w 148462"/>
              <a:gd name="connsiteY0" fmla="*/ 0 h 576649"/>
              <a:gd name="connsiteX1" fmla="*/ 148281 w 148462"/>
              <a:gd name="connsiteY1" fmla="*/ 263611 h 576649"/>
              <a:gd name="connsiteX2" fmla="*/ 32951 w 148462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62" h="576649">
                <a:moveTo>
                  <a:pt x="0" y="0"/>
                </a:moveTo>
                <a:cubicBezTo>
                  <a:pt x="71394" y="83751"/>
                  <a:pt x="142789" y="167503"/>
                  <a:pt x="148281" y="263611"/>
                </a:cubicBezTo>
                <a:cubicBezTo>
                  <a:pt x="153773" y="359719"/>
                  <a:pt x="32951" y="576649"/>
                  <a:pt x="32951" y="57664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/>
          <p:cNvSpPr/>
          <p:nvPr/>
        </p:nvSpPr>
        <p:spPr>
          <a:xfrm rot="16200000">
            <a:off x="1797721" y="4822857"/>
            <a:ext cx="2048635" cy="1129376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491050" y="5519350"/>
            <a:ext cx="4281677" cy="15652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870080" y="5436972"/>
            <a:ext cx="74231" cy="1647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0800000">
            <a:off x="5713003" y="525574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682837" y="5144656"/>
            <a:ext cx="1089890" cy="531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772727" y="4554071"/>
            <a:ext cx="335491" cy="112179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52145" y="4090924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187587" y="5062663"/>
                <a:ext cx="1899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87" y="5062663"/>
                <a:ext cx="189924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9355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756549" y="5717058"/>
                <a:ext cx="3232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549" y="5717058"/>
                <a:ext cx="323230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1321" r="-377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052632" y="4882341"/>
                <a:ext cx="2942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632" y="4882341"/>
                <a:ext cx="294247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2500" r="-833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142714" y="5840627"/>
                <a:ext cx="54924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b="0" dirty="0" smtClean="0"/>
                  <a:t> (?)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714" y="5840627"/>
                <a:ext cx="549246" cy="553998"/>
              </a:xfrm>
              <a:prstGeom prst="rect">
                <a:avLst/>
              </a:prstGeom>
              <a:blipFill rotWithShape="0">
                <a:blip r:embed="rId6"/>
                <a:stretch>
                  <a:fillRect l="-15556" t="-14286" r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731681" y="4545224"/>
                <a:ext cx="28803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b="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681" y="4545224"/>
                <a:ext cx="288030" cy="553998"/>
              </a:xfrm>
              <a:prstGeom prst="rect">
                <a:avLst/>
              </a:prstGeom>
              <a:blipFill rotWithShape="0">
                <a:blip r:embed="rId7"/>
                <a:stretch>
                  <a:fillRect l="-12766" r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982556" y="5618754"/>
                <a:ext cx="28803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b="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556" y="5618754"/>
                <a:ext cx="288030" cy="553998"/>
              </a:xfrm>
              <a:prstGeom prst="rect">
                <a:avLst/>
              </a:prstGeom>
              <a:blipFill rotWithShape="0">
                <a:blip r:embed="rId8"/>
                <a:stretch>
                  <a:fillRect l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42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rendering equation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</m:oMath>
                  </m:oMathPara>
                </a14:m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 flipV="1">
            <a:off x="1482811" y="5255741"/>
            <a:ext cx="321275" cy="2636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1491049" y="5519351"/>
            <a:ext cx="321275" cy="3130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795849" y="5263978"/>
            <a:ext cx="148462" cy="576649"/>
          </a:xfrm>
          <a:custGeom>
            <a:avLst/>
            <a:gdLst>
              <a:gd name="connsiteX0" fmla="*/ 0 w 148462"/>
              <a:gd name="connsiteY0" fmla="*/ 0 h 576649"/>
              <a:gd name="connsiteX1" fmla="*/ 148281 w 148462"/>
              <a:gd name="connsiteY1" fmla="*/ 263611 h 576649"/>
              <a:gd name="connsiteX2" fmla="*/ 32951 w 148462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62" h="576649">
                <a:moveTo>
                  <a:pt x="0" y="0"/>
                </a:moveTo>
                <a:cubicBezTo>
                  <a:pt x="71394" y="83751"/>
                  <a:pt x="142789" y="167503"/>
                  <a:pt x="148281" y="263611"/>
                </a:cubicBezTo>
                <a:cubicBezTo>
                  <a:pt x="153773" y="359719"/>
                  <a:pt x="32951" y="576649"/>
                  <a:pt x="32951" y="57664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/>
          <p:cNvSpPr/>
          <p:nvPr/>
        </p:nvSpPr>
        <p:spPr>
          <a:xfrm rot="16200000">
            <a:off x="1797721" y="4822857"/>
            <a:ext cx="2048635" cy="1129376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491050" y="5519350"/>
            <a:ext cx="4281677" cy="15652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870080" y="5436972"/>
            <a:ext cx="74231" cy="1647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0800000">
            <a:off x="5713003" y="525574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682837" y="5144656"/>
            <a:ext cx="1089890" cy="531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52145" y="4090924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187587" y="5062663"/>
                <a:ext cx="1899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87" y="5062663"/>
                <a:ext cx="189924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9355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>
            <a:off x="5616654" y="3761598"/>
            <a:ext cx="164313" cy="189470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77511" y="3212563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5780967" y="3320684"/>
            <a:ext cx="1612372" cy="235518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287886" y="286667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5772727" y="4554071"/>
            <a:ext cx="335491" cy="112179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37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rendering equation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</m:oMath>
                  </m:oMathPara>
                </a14:m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 flipV="1">
            <a:off x="1482811" y="5255741"/>
            <a:ext cx="321275" cy="2636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1491049" y="5519351"/>
            <a:ext cx="321275" cy="3130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795849" y="5263978"/>
            <a:ext cx="148462" cy="576649"/>
          </a:xfrm>
          <a:custGeom>
            <a:avLst/>
            <a:gdLst>
              <a:gd name="connsiteX0" fmla="*/ 0 w 148462"/>
              <a:gd name="connsiteY0" fmla="*/ 0 h 576649"/>
              <a:gd name="connsiteX1" fmla="*/ 148281 w 148462"/>
              <a:gd name="connsiteY1" fmla="*/ 263611 h 576649"/>
              <a:gd name="connsiteX2" fmla="*/ 32951 w 148462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62" h="576649">
                <a:moveTo>
                  <a:pt x="0" y="0"/>
                </a:moveTo>
                <a:cubicBezTo>
                  <a:pt x="71394" y="83751"/>
                  <a:pt x="142789" y="167503"/>
                  <a:pt x="148281" y="263611"/>
                </a:cubicBezTo>
                <a:cubicBezTo>
                  <a:pt x="153773" y="359719"/>
                  <a:pt x="32951" y="576649"/>
                  <a:pt x="32951" y="57664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/>
          <p:cNvSpPr/>
          <p:nvPr/>
        </p:nvSpPr>
        <p:spPr>
          <a:xfrm rot="16200000">
            <a:off x="1797721" y="4822857"/>
            <a:ext cx="2048635" cy="1129376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201610" y="5675870"/>
            <a:ext cx="1571120" cy="73599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870080" y="5436972"/>
            <a:ext cx="74231" cy="1647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0800000">
            <a:off x="5713003" y="525574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682837" y="5144656"/>
            <a:ext cx="1089890" cy="531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52145" y="4090924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187587" y="5062663"/>
                <a:ext cx="1899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87" y="5062663"/>
                <a:ext cx="189924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9355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5377511" y="3212563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87886" y="286667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772727" y="4554071"/>
            <a:ext cx="335491" cy="112179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756549" y="5656306"/>
            <a:ext cx="1016179" cy="100810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682837" y="4363227"/>
            <a:ext cx="1089891" cy="129307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1491050" y="5519350"/>
            <a:ext cx="4281677" cy="15652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61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rendering equation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</m:oMath>
                  </m:oMathPara>
                </a14:m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 flipV="1">
            <a:off x="1482811" y="5255741"/>
            <a:ext cx="321275" cy="2636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1491049" y="5519351"/>
            <a:ext cx="321275" cy="3130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795849" y="5263978"/>
            <a:ext cx="148462" cy="576649"/>
          </a:xfrm>
          <a:custGeom>
            <a:avLst/>
            <a:gdLst>
              <a:gd name="connsiteX0" fmla="*/ 0 w 148462"/>
              <a:gd name="connsiteY0" fmla="*/ 0 h 576649"/>
              <a:gd name="connsiteX1" fmla="*/ 148281 w 148462"/>
              <a:gd name="connsiteY1" fmla="*/ 263611 h 576649"/>
              <a:gd name="connsiteX2" fmla="*/ 32951 w 148462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62" h="576649">
                <a:moveTo>
                  <a:pt x="0" y="0"/>
                </a:moveTo>
                <a:cubicBezTo>
                  <a:pt x="71394" y="83751"/>
                  <a:pt x="142789" y="167503"/>
                  <a:pt x="148281" y="263611"/>
                </a:cubicBezTo>
                <a:cubicBezTo>
                  <a:pt x="153773" y="359719"/>
                  <a:pt x="32951" y="576649"/>
                  <a:pt x="32951" y="57664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/>
          <p:cNvSpPr/>
          <p:nvPr/>
        </p:nvSpPr>
        <p:spPr>
          <a:xfrm rot="16200000">
            <a:off x="1797721" y="4822857"/>
            <a:ext cx="2048635" cy="1129376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70080" y="5436972"/>
            <a:ext cx="74231" cy="1647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0800000">
            <a:off x="5713003" y="525574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682837" y="5144656"/>
            <a:ext cx="1089890" cy="531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52145" y="4090924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187587" y="5062663"/>
                <a:ext cx="1899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87" y="5062663"/>
                <a:ext cx="189924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9355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5377511" y="3212563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87886" y="286667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261128" y="3744248"/>
            <a:ext cx="1132067" cy="659274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1491050" y="5519350"/>
            <a:ext cx="4281677" cy="15652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10800000">
            <a:off x="7382771" y="3245262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0800000">
            <a:off x="3736923" y="2921222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778324" y="3823067"/>
            <a:ext cx="1550492" cy="177454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3" idx="5"/>
          </p:cNvCxnSpPr>
          <p:nvPr/>
        </p:nvCxnSpPr>
        <p:spPr>
          <a:xfrm flipV="1">
            <a:off x="6207173" y="3451557"/>
            <a:ext cx="1381893" cy="93607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3" idx="5"/>
          </p:cNvCxnSpPr>
          <p:nvPr/>
        </p:nvCxnSpPr>
        <p:spPr>
          <a:xfrm flipH="1">
            <a:off x="5780966" y="3451557"/>
            <a:ext cx="1808100" cy="214605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6207173" y="4294839"/>
            <a:ext cx="1290877" cy="8874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104751" y="3913937"/>
            <a:ext cx="2367117" cy="41595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5130087" y="3943404"/>
            <a:ext cx="642640" cy="166752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5025232" y="3241539"/>
            <a:ext cx="645706" cy="27003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4" idx="1"/>
          </p:cNvCxnSpPr>
          <p:nvPr/>
        </p:nvCxnSpPr>
        <p:spPr>
          <a:xfrm>
            <a:off x="4939298" y="4123597"/>
            <a:ext cx="826117" cy="147401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5078569" y="3315794"/>
            <a:ext cx="3591210" cy="318148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24" idx="1"/>
          </p:cNvCxnSpPr>
          <p:nvPr/>
        </p:nvCxnSpPr>
        <p:spPr>
          <a:xfrm flipH="1">
            <a:off x="4939298" y="3525373"/>
            <a:ext cx="643620" cy="598224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82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rendering equation</a:t>
            </a:r>
            <a:endParaRPr lang="en-US" dirty="0"/>
          </a:p>
        </p:txBody>
      </p:sp>
      <p:pic>
        <p:nvPicPr>
          <p:cNvPr id="21506" name="Picture 2" descr="scene rendering direct light no indirect light dark areas in resul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2" b="6379"/>
          <a:stretch/>
        </p:blipFill>
        <p:spPr bwMode="auto">
          <a:xfrm>
            <a:off x="1949547" y="1887636"/>
            <a:ext cx="7620000" cy="424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0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112" y="2138362"/>
            <a:ext cx="5378218" cy="3007060"/>
          </a:xfrm>
          <a:prstGeom prst="rect">
            <a:avLst/>
          </a:prstGeom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4" y="2138362"/>
            <a:ext cx="5378218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stCxn id="1026" idx="3"/>
            <a:endCxn id="4" idx="1"/>
          </p:cNvCxnSpPr>
          <p:nvPr/>
        </p:nvCxnSpPr>
        <p:spPr>
          <a:xfrm flipV="1">
            <a:off x="5641742" y="3641892"/>
            <a:ext cx="719370" cy="53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080500" y="3937000"/>
            <a:ext cx="1308100" cy="939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61112" y="2143751"/>
            <a:ext cx="1308100" cy="939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40800" y="2273300"/>
            <a:ext cx="1092200" cy="939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0" idx="0"/>
          </p:cNvCxnSpPr>
          <p:nvPr/>
        </p:nvCxnSpPr>
        <p:spPr>
          <a:xfrm flipV="1">
            <a:off x="7015162" y="1562100"/>
            <a:ext cx="0" cy="58165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9599612" y="1562100"/>
            <a:ext cx="134938" cy="71120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2"/>
          </p:cNvCxnSpPr>
          <p:nvPr/>
        </p:nvCxnSpPr>
        <p:spPr>
          <a:xfrm flipH="1">
            <a:off x="9410700" y="4876800"/>
            <a:ext cx="323850" cy="992522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72853" y="863600"/>
            <a:ext cx="1884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Optimal Transport</a:t>
            </a:r>
            <a:br>
              <a:rPr lang="en-US" dirty="0" smtClean="0"/>
            </a:br>
            <a:r>
              <a:rPr lang="en-US" dirty="0" smtClean="0"/>
              <a:t>Image Processing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764013" y="889685"/>
            <a:ext cx="1806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Texture Synthesis</a:t>
            </a:r>
            <a:br>
              <a:rPr lang="en-US" dirty="0" smtClean="0"/>
            </a:br>
            <a:r>
              <a:rPr lang="en-US" dirty="0" smtClean="0"/>
              <a:t>Parameterization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430014" y="5843922"/>
            <a:ext cx="2425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Monte-Carlo Simulation</a:t>
            </a:r>
            <a:br>
              <a:rPr lang="en-US" dirty="0" smtClean="0"/>
            </a:br>
            <a:r>
              <a:rPr lang="en-US" dirty="0" smtClean="0"/>
              <a:t>Materials description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388600" y="2298700"/>
            <a:ext cx="825500" cy="939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0801350" y="1600200"/>
            <a:ext cx="134938" cy="71120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636533" y="889684"/>
            <a:ext cx="1558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Spectral mesh </a:t>
            </a:r>
          </a:p>
          <a:p>
            <a:pPr algn="ctr"/>
            <a:r>
              <a:rPr lang="en-US" dirty="0" smtClean="0"/>
              <a:t>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8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rendering equation</a:t>
            </a:r>
          </a:p>
        </p:txBody>
      </p:sp>
      <p:pic>
        <p:nvPicPr>
          <p:cNvPr id="22530" name="Picture 2" descr="natural rendering with direct and indirect light both scematic light rays demon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4" b="7040"/>
          <a:stretch/>
        </p:blipFill>
        <p:spPr bwMode="auto">
          <a:xfrm>
            <a:off x="1942173" y="1845433"/>
            <a:ext cx="7620000" cy="424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8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idea: Using </a:t>
            </a:r>
            <a:r>
              <a:rPr lang="en-US" dirty="0" err="1" smtClean="0"/>
              <a:t>Helmoltz’s</a:t>
            </a:r>
            <a:r>
              <a:rPr lang="en-US" dirty="0" smtClean="0"/>
              <a:t> reciprocity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401788" y="3942910"/>
            <a:ext cx="321275" cy="2636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1410026" y="4206520"/>
            <a:ext cx="321275" cy="3130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1714826" y="3951147"/>
            <a:ext cx="148462" cy="576649"/>
          </a:xfrm>
          <a:custGeom>
            <a:avLst/>
            <a:gdLst>
              <a:gd name="connsiteX0" fmla="*/ 0 w 148462"/>
              <a:gd name="connsiteY0" fmla="*/ 0 h 576649"/>
              <a:gd name="connsiteX1" fmla="*/ 148281 w 148462"/>
              <a:gd name="connsiteY1" fmla="*/ 263611 h 576649"/>
              <a:gd name="connsiteX2" fmla="*/ 32951 w 148462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62" h="576649">
                <a:moveTo>
                  <a:pt x="0" y="0"/>
                </a:moveTo>
                <a:cubicBezTo>
                  <a:pt x="71394" y="83751"/>
                  <a:pt x="142789" y="167503"/>
                  <a:pt x="148281" y="263611"/>
                </a:cubicBezTo>
                <a:cubicBezTo>
                  <a:pt x="153773" y="359719"/>
                  <a:pt x="32951" y="576649"/>
                  <a:pt x="32951" y="57664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 rot="16200000">
            <a:off x="1716698" y="3510026"/>
            <a:ext cx="2048635" cy="1129376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89057" y="4124141"/>
            <a:ext cx="74231" cy="1647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0800000">
            <a:off x="5631980" y="3942910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601814" y="3831825"/>
            <a:ext cx="1089890" cy="531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71122" y="2778093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06564" y="3749832"/>
                <a:ext cx="1899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564" y="3749832"/>
                <a:ext cx="189924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9355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296488" y="1899732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6863" y="1553839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180105" y="2431417"/>
            <a:ext cx="1132067" cy="659274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410027" y="4206519"/>
            <a:ext cx="4281677" cy="15652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 rot="10800000">
            <a:off x="7301748" y="193243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697301" y="2510236"/>
            <a:ext cx="1550492" cy="177454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097171" y="2510236"/>
            <a:ext cx="1204577" cy="57448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410025" y="4206518"/>
            <a:ext cx="4281679" cy="18934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631979" y="2510237"/>
            <a:ext cx="1669769" cy="182985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76729" y="6134844"/>
            <a:ext cx="4617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 behind Backward Raytracing / path tracing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6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rendering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993016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At each bounce, new integral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</m:e>
                              </m:nary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</m:nary>
                      <m:d>
                        <m:dPr>
                          <m:begChr m:val="⟨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100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err="1"/>
                  <a:t>Fredholm</a:t>
                </a:r>
                <a:r>
                  <a:rPr lang="en-US" dirty="0"/>
                  <a:t> equation of </a:t>
                </a:r>
                <a:r>
                  <a:rPr lang="en-US" dirty="0" smtClean="0"/>
                  <a:t>the second </a:t>
                </a:r>
                <a:r>
                  <a:rPr lang="en-US" dirty="0"/>
                  <a:t>kind</a:t>
                </a:r>
                <a:endParaRPr lang="en-US" dirty="0" smtClean="0"/>
              </a:p>
            </p:txBody>
          </p:sp>
        </mc:Choice>
        <mc:Fallback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993016" cy="4351338"/>
              </a:xfrm>
              <a:blipFill rotWithShape="0">
                <a:blip r:embed="rId2"/>
                <a:stretch>
                  <a:fillRect l="-1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/>
          <p:cNvSpPr/>
          <p:nvPr/>
        </p:nvSpPr>
        <p:spPr>
          <a:xfrm rot="16367178">
            <a:off x="7168289" y="704109"/>
            <a:ext cx="971688" cy="5082987"/>
          </a:xfrm>
          <a:prstGeom prst="rightBrace">
            <a:avLst>
              <a:gd name="adj1" fmla="val 8333"/>
              <a:gd name="adj2" fmla="val 52594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540496" y="6002141"/>
            <a:ext cx="163996" cy="1345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7544701" y="6136702"/>
            <a:ext cx="163996" cy="1597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7700287" y="6006345"/>
            <a:ext cx="75783" cy="294353"/>
          </a:xfrm>
          <a:custGeom>
            <a:avLst/>
            <a:gdLst>
              <a:gd name="connsiteX0" fmla="*/ 0 w 148462"/>
              <a:gd name="connsiteY0" fmla="*/ 0 h 576649"/>
              <a:gd name="connsiteX1" fmla="*/ 148281 w 148462"/>
              <a:gd name="connsiteY1" fmla="*/ 263611 h 576649"/>
              <a:gd name="connsiteX2" fmla="*/ 32951 w 148462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62" h="576649">
                <a:moveTo>
                  <a:pt x="0" y="0"/>
                </a:moveTo>
                <a:cubicBezTo>
                  <a:pt x="71394" y="83751"/>
                  <a:pt x="142789" y="167503"/>
                  <a:pt x="148281" y="263611"/>
                </a:cubicBezTo>
                <a:cubicBezTo>
                  <a:pt x="153773" y="359719"/>
                  <a:pt x="32951" y="576649"/>
                  <a:pt x="32951" y="57664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/>
          <p:cNvSpPr/>
          <p:nvPr/>
        </p:nvSpPr>
        <p:spPr>
          <a:xfrm rot="16200000">
            <a:off x="7701243" y="5781174"/>
            <a:ext cx="1045734" cy="576494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738179" y="6094651"/>
            <a:ext cx="37892" cy="841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0800000">
            <a:off x="9699814" y="6002141"/>
            <a:ext cx="719061" cy="7190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544702" y="6136701"/>
            <a:ext cx="2185599" cy="7989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 rot="10800000">
            <a:off x="10552154" y="4975884"/>
            <a:ext cx="719061" cy="7190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13" idx="5"/>
          </p:cNvCxnSpPr>
          <p:nvPr/>
        </p:nvCxnSpPr>
        <p:spPr>
          <a:xfrm flipH="1">
            <a:off x="9699815" y="5081188"/>
            <a:ext cx="957643" cy="113540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3" idx="5"/>
          </p:cNvCxnSpPr>
          <p:nvPr/>
        </p:nvCxnSpPr>
        <p:spPr>
          <a:xfrm>
            <a:off x="9364696" y="4946251"/>
            <a:ext cx="1292762" cy="13493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9562492" y="5853819"/>
                <a:ext cx="1833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492" y="5853819"/>
                <a:ext cx="183319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0580513" y="4722087"/>
                <a:ext cx="235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0513" y="4722087"/>
                <a:ext cx="23564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8947" t="-4444" r="-289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654864" y="6177849"/>
                <a:ext cx="3232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864" y="6177849"/>
                <a:ext cx="323230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1321" r="-1887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0268358" y="5515234"/>
                <a:ext cx="2942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8358" y="5515234"/>
                <a:ext cx="294247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2245" r="-816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759621" y="4698885"/>
                <a:ext cx="3477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9621" y="4698885"/>
                <a:ext cx="34778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8772" r="-877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/>
          <p:cNvCxnSpPr/>
          <p:nvPr/>
        </p:nvCxnSpPr>
        <p:spPr>
          <a:xfrm flipH="1" flipV="1">
            <a:off x="9164265" y="5911357"/>
            <a:ext cx="554034" cy="2509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263485" y="5653734"/>
                <a:ext cx="1899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485" y="5653734"/>
                <a:ext cx="189924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9355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 flipH="1" flipV="1">
            <a:off x="10244732" y="4720298"/>
            <a:ext cx="390426" cy="3685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0389187" y="4579312"/>
                <a:ext cx="245260" cy="333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9187" y="4579312"/>
                <a:ext cx="245260" cy="333489"/>
              </a:xfrm>
              <a:prstGeom prst="rect">
                <a:avLst/>
              </a:prstGeom>
              <a:blipFill rotWithShape="0">
                <a:blip r:embed="rId9"/>
                <a:stretch>
                  <a:fillRect l="-15000" r="-2750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/>
          <p:cNvCxnSpPr/>
          <p:nvPr/>
        </p:nvCxnSpPr>
        <p:spPr>
          <a:xfrm>
            <a:off x="9615040" y="5551088"/>
            <a:ext cx="122165" cy="542905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9789753" y="5625735"/>
            <a:ext cx="58398" cy="435494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9208012" y="5625735"/>
            <a:ext cx="550902" cy="600574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9234077" y="6274135"/>
            <a:ext cx="442045" cy="188450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11" idx="6"/>
          </p:cNvCxnSpPr>
          <p:nvPr/>
        </p:nvCxnSpPr>
        <p:spPr>
          <a:xfrm flipV="1">
            <a:off x="9358447" y="6361671"/>
            <a:ext cx="341367" cy="407358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10036406" y="5170903"/>
            <a:ext cx="475411" cy="30934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10184663" y="5222835"/>
            <a:ext cx="283858" cy="209901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10692643" y="4698885"/>
            <a:ext cx="329006" cy="300201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10643526" y="4572884"/>
            <a:ext cx="54745" cy="393171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10251865" y="4468994"/>
            <a:ext cx="296736" cy="544725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7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rendering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1462" y="1825625"/>
                <a:ext cx="11920537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At each bounce, new integral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nary>
                            <m:nary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nary>
                                <m:nary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nary>
                                    <m:nary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sub>
                                    <m:sup/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  <m:nary>
                                        <m:nary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Ω</m:t>
                                          </m:r>
                                        </m:sub>
                                        <m:sup/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 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 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 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,..,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′′′′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 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 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 …,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′′′′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 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𝑜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 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𝑜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 …, 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𝑜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′′′′</m:t>
                                                  </m:r>
                                                </m:sup>
                                              </m:sSubSup>
                                            </m:e>
                                          </m:d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′′′′</m:t>
                                          </m:r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1462" y="1825625"/>
                <a:ext cx="11920537" cy="4351338"/>
              </a:xfrm>
              <a:blipFill rotWithShape="0">
                <a:blip r:embed="rId2"/>
                <a:stretch>
                  <a:fillRect l="-1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 flipV="1">
            <a:off x="7540496" y="6002141"/>
            <a:ext cx="163996" cy="1345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7544701" y="6136702"/>
            <a:ext cx="163996" cy="1597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7700287" y="6006345"/>
            <a:ext cx="75783" cy="294353"/>
          </a:xfrm>
          <a:custGeom>
            <a:avLst/>
            <a:gdLst>
              <a:gd name="connsiteX0" fmla="*/ 0 w 148462"/>
              <a:gd name="connsiteY0" fmla="*/ 0 h 576649"/>
              <a:gd name="connsiteX1" fmla="*/ 148281 w 148462"/>
              <a:gd name="connsiteY1" fmla="*/ 263611 h 576649"/>
              <a:gd name="connsiteX2" fmla="*/ 32951 w 148462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62" h="576649">
                <a:moveTo>
                  <a:pt x="0" y="0"/>
                </a:moveTo>
                <a:cubicBezTo>
                  <a:pt x="71394" y="83751"/>
                  <a:pt x="142789" y="167503"/>
                  <a:pt x="148281" y="263611"/>
                </a:cubicBezTo>
                <a:cubicBezTo>
                  <a:pt x="153773" y="359719"/>
                  <a:pt x="32951" y="576649"/>
                  <a:pt x="32951" y="57664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/>
          <p:cNvSpPr/>
          <p:nvPr/>
        </p:nvSpPr>
        <p:spPr>
          <a:xfrm rot="16200000">
            <a:off x="7701243" y="5781174"/>
            <a:ext cx="1045734" cy="576494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738179" y="6094651"/>
            <a:ext cx="37892" cy="841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0800000">
            <a:off x="9699814" y="6002141"/>
            <a:ext cx="719061" cy="7190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544702" y="6136701"/>
            <a:ext cx="2185599" cy="7989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 rot="10800000">
            <a:off x="10552154" y="4975884"/>
            <a:ext cx="719061" cy="7190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13" idx="5"/>
          </p:cNvCxnSpPr>
          <p:nvPr/>
        </p:nvCxnSpPr>
        <p:spPr>
          <a:xfrm flipH="1">
            <a:off x="9699815" y="5081188"/>
            <a:ext cx="957643" cy="113540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3" idx="5"/>
          </p:cNvCxnSpPr>
          <p:nvPr/>
        </p:nvCxnSpPr>
        <p:spPr>
          <a:xfrm>
            <a:off x="9364696" y="4946251"/>
            <a:ext cx="1292762" cy="13493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9562492" y="5853819"/>
                <a:ext cx="1833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492" y="5853819"/>
                <a:ext cx="183319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0580513" y="4722087"/>
                <a:ext cx="235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0513" y="4722087"/>
                <a:ext cx="23564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8947" t="-4444" r="-289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654864" y="6177849"/>
                <a:ext cx="3232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864" y="6177849"/>
                <a:ext cx="323230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1321" r="-1887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0268358" y="5515234"/>
                <a:ext cx="2942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8358" y="5515234"/>
                <a:ext cx="294247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2245" r="-816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759621" y="4698885"/>
                <a:ext cx="3477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9621" y="4698885"/>
                <a:ext cx="34778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8772" r="-877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/>
          <p:cNvCxnSpPr/>
          <p:nvPr/>
        </p:nvCxnSpPr>
        <p:spPr>
          <a:xfrm flipH="1" flipV="1">
            <a:off x="9164265" y="5911357"/>
            <a:ext cx="554034" cy="2509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263485" y="5653734"/>
                <a:ext cx="1899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485" y="5653734"/>
                <a:ext cx="189924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9355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 flipH="1" flipV="1">
            <a:off x="10244732" y="4720298"/>
            <a:ext cx="390426" cy="3685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0389187" y="4579312"/>
                <a:ext cx="245260" cy="333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9187" y="4579312"/>
                <a:ext cx="245260" cy="333489"/>
              </a:xfrm>
              <a:prstGeom prst="rect">
                <a:avLst/>
              </a:prstGeom>
              <a:blipFill rotWithShape="0">
                <a:blip r:embed="rId9"/>
                <a:stretch>
                  <a:fillRect l="-15000" r="-2750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/>
          <p:cNvCxnSpPr/>
          <p:nvPr/>
        </p:nvCxnSpPr>
        <p:spPr>
          <a:xfrm>
            <a:off x="9615040" y="5551088"/>
            <a:ext cx="122165" cy="542905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9789753" y="5625735"/>
            <a:ext cx="58398" cy="435494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9208012" y="5625735"/>
            <a:ext cx="550902" cy="600574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9234077" y="6274135"/>
            <a:ext cx="442045" cy="188450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11" idx="6"/>
          </p:cNvCxnSpPr>
          <p:nvPr/>
        </p:nvCxnSpPr>
        <p:spPr>
          <a:xfrm flipV="1">
            <a:off x="9358447" y="6361671"/>
            <a:ext cx="341367" cy="407358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10036406" y="5170903"/>
            <a:ext cx="475411" cy="30934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10184663" y="5222835"/>
            <a:ext cx="283858" cy="209901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10692643" y="4698885"/>
            <a:ext cx="329006" cy="300201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10643526" y="4572884"/>
            <a:ext cx="54745" cy="393171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10251865" y="4468994"/>
            <a:ext cx="296736" cy="544725"/>
          </a:xfrm>
          <a:prstGeom prst="straightConnector1">
            <a:avLst/>
          </a:prstGeom>
          <a:ln w="38100">
            <a:solidFill>
              <a:srgbClr val="FFC000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19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rendering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fact, additional dimensions for the camera model</a:t>
            </a:r>
          </a:p>
          <a:p>
            <a:pPr lvl="1"/>
            <a:r>
              <a:rPr lang="en-US" dirty="0" smtClean="0"/>
              <a:t>Anti-Aliasing (+2D)</a:t>
            </a:r>
          </a:p>
          <a:p>
            <a:pPr lvl="1"/>
            <a:r>
              <a:rPr lang="en-US" dirty="0" smtClean="0"/>
              <a:t>Depth-of-Field (+2D)</a:t>
            </a:r>
          </a:p>
          <a:p>
            <a:pPr lvl="1"/>
            <a:r>
              <a:rPr lang="en-US" dirty="0" smtClean="0"/>
              <a:t>Motion blur (+1D)</a:t>
            </a:r>
          </a:p>
          <a:p>
            <a:pPr lvl="1"/>
            <a:r>
              <a:rPr lang="en-US" dirty="0" smtClean="0"/>
              <a:t>Multispectral (+1D)</a:t>
            </a:r>
            <a:endParaRPr lang="en-US" dirty="0"/>
          </a:p>
        </p:txBody>
      </p:sp>
      <p:pic>
        <p:nvPicPr>
          <p:cNvPr id="1229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4" y="2598737"/>
            <a:ext cx="6308725" cy="34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46" y="2470746"/>
            <a:ext cx="6601180" cy="371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3" y="2470746"/>
            <a:ext cx="6277155" cy="368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4638" r="76501"/>
          <a:stretch/>
        </p:blipFill>
        <p:spPr>
          <a:xfrm>
            <a:off x="9827256" y="-1"/>
            <a:ext cx="1672770" cy="662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idea: integration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328738" y="1690688"/>
            <a:ext cx="0" cy="3238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743450"/>
            <a:ext cx="49911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343025" y="2285539"/>
            <a:ext cx="4572000" cy="1043449"/>
          </a:xfrm>
          <a:custGeom>
            <a:avLst/>
            <a:gdLst>
              <a:gd name="connsiteX0" fmla="*/ 0 w 4572000"/>
              <a:gd name="connsiteY0" fmla="*/ 743411 h 1043449"/>
              <a:gd name="connsiteX1" fmla="*/ 157163 w 4572000"/>
              <a:gd name="connsiteY1" fmla="*/ 686261 h 1043449"/>
              <a:gd name="connsiteX2" fmla="*/ 200025 w 4572000"/>
              <a:gd name="connsiteY2" fmla="*/ 671974 h 1043449"/>
              <a:gd name="connsiteX3" fmla="*/ 257175 w 4572000"/>
              <a:gd name="connsiteY3" fmla="*/ 657686 h 1043449"/>
              <a:gd name="connsiteX4" fmla="*/ 614363 w 4572000"/>
              <a:gd name="connsiteY4" fmla="*/ 686261 h 1043449"/>
              <a:gd name="connsiteX5" fmla="*/ 700088 w 4572000"/>
              <a:gd name="connsiteY5" fmla="*/ 729124 h 1043449"/>
              <a:gd name="connsiteX6" fmla="*/ 742950 w 4572000"/>
              <a:gd name="connsiteY6" fmla="*/ 743411 h 1043449"/>
              <a:gd name="connsiteX7" fmla="*/ 871538 w 4572000"/>
              <a:gd name="connsiteY7" fmla="*/ 829136 h 1043449"/>
              <a:gd name="connsiteX8" fmla="*/ 914400 w 4572000"/>
              <a:gd name="connsiteY8" fmla="*/ 857711 h 1043449"/>
              <a:gd name="connsiteX9" fmla="*/ 957263 w 4572000"/>
              <a:gd name="connsiteY9" fmla="*/ 886286 h 1043449"/>
              <a:gd name="connsiteX10" fmla="*/ 1042988 w 4572000"/>
              <a:gd name="connsiteY10" fmla="*/ 957724 h 1043449"/>
              <a:gd name="connsiteX11" fmla="*/ 1128713 w 4572000"/>
              <a:gd name="connsiteY11" fmla="*/ 986299 h 1043449"/>
              <a:gd name="connsiteX12" fmla="*/ 1185863 w 4572000"/>
              <a:gd name="connsiteY12" fmla="*/ 1014874 h 1043449"/>
              <a:gd name="connsiteX13" fmla="*/ 1300163 w 4572000"/>
              <a:gd name="connsiteY13" fmla="*/ 1043449 h 1043449"/>
              <a:gd name="connsiteX14" fmla="*/ 1528763 w 4572000"/>
              <a:gd name="connsiteY14" fmla="*/ 1029161 h 1043449"/>
              <a:gd name="connsiteX15" fmla="*/ 1571625 w 4572000"/>
              <a:gd name="connsiteY15" fmla="*/ 1000586 h 1043449"/>
              <a:gd name="connsiteX16" fmla="*/ 1614488 w 4572000"/>
              <a:gd name="connsiteY16" fmla="*/ 986299 h 1043449"/>
              <a:gd name="connsiteX17" fmla="*/ 1757363 w 4572000"/>
              <a:gd name="connsiteY17" fmla="*/ 900574 h 1043449"/>
              <a:gd name="connsiteX18" fmla="*/ 1871663 w 4572000"/>
              <a:gd name="connsiteY18" fmla="*/ 757699 h 1043449"/>
              <a:gd name="connsiteX19" fmla="*/ 1928813 w 4572000"/>
              <a:gd name="connsiteY19" fmla="*/ 671974 h 1043449"/>
              <a:gd name="connsiteX20" fmla="*/ 1943100 w 4572000"/>
              <a:gd name="connsiteY20" fmla="*/ 629111 h 1043449"/>
              <a:gd name="connsiteX21" fmla="*/ 2000250 w 4572000"/>
              <a:gd name="connsiteY21" fmla="*/ 529099 h 1043449"/>
              <a:gd name="connsiteX22" fmla="*/ 2028825 w 4572000"/>
              <a:gd name="connsiteY22" fmla="*/ 443374 h 1043449"/>
              <a:gd name="connsiteX23" fmla="*/ 2043113 w 4572000"/>
              <a:gd name="connsiteY23" fmla="*/ 400511 h 1043449"/>
              <a:gd name="connsiteX24" fmla="*/ 2071688 w 4572000"/>
              <a:gd name="connsiteY24" fmla="*/ 357649 h 1043449"/>
              <a:gd name="connsiteX25" fmla="*/ 2100263 w 4572000"/>
              <a:gd name="connsiteY25" fmla="*/ 271924 h 1043449"/>
              <a:gd name="connsiteX26" fmla="*/ 2114550 w 4572000"/>
              <a:gd name="connsiteY26" fmla="*/ 229061 h 1043449"/>
              <a:gd name="connsiteX27" fmla="*/ 2143125 w 4572000"/>
              <a:gd name="connsiteY27" fmla="*/ 186199 h 1043449"/>
              <a:gd name="connsiteX28" fmla="*/ 2214563 w 4572000"/>
              <a:gd name="connsiteY28" fmla="*/ 57611 h 1043449"/>
              <a:gd name="connsiteX29" fmla="*/ 2257425 w 4572000"/>
              <a:gd name="connsiteY29" fmla="*/ 43324 h 1043449"/>
              <a:gd name="connsiteX30" fmla="*/ 2271713 w 4572000"/>
              <a:gd name="connsiteY30" fmla="*/ 461 h 1043449"/>
              <a:gd name="connsiteX31" fmla="*/ 2300288 w 4572000"/>
              <a:gd name="connsiteY31" fmla="*/ 57611 h 1043449"/>
              <a:gd name="connsiteX32" fmla="*/ 2328863 w 4572000"/>
              <a:gd name="connsiteY32" fmla="*/ 157624 h 1043449"/>
              <a:gd name="connsiteX33" fmla="*/ 2343150 w 4572000"/>
              <a:gd name="connsiteY33" fmla="*/ 200486 h 1043449"/>
              <a:gd name="connsiteX34" fmla="*/ 2371725 w 4572000"/>
              <a:gd name="connsiteY34" fmla="*/ 314786 h 1043449"/>
              <a:gd name="connsiteX35" fmla="*/ 2400300 w 4572000"/>
              <a:gd name="connsiteY35" fmla="*/ 400511 h 1043449"/>
              <a:gd name="connsiteX36" fmla="*/ 2414588 w 4572000"/>
              <a:gd name="connsiteY36" fmla="*/ 443374 h 1043449"/>
              <a:gd name="connsiteX37" fmla="*/ 2457450 w 4572000"/>
              <a:gd name="connsiteY37" fmla="*/ 586249 h 1043449"/>
              <a:gd name="connsiteX38" fmla="*/ 2486025 w 4572000"/>
              <a:gd name="connsiteY38" fmla="*/ 629111 h 1043449"/>
              <a:gd name="connsiteX39" fmla="*/ 2514600 w 4572000"/>
              <a:gd name="connsiteY39" fmla="*/ 686261 h 1043449"/>
              <a:gd name="connsiteX40" fmla="*/ 2557463 w 4572000"/>
              <a:gd name="connsiteY40" fmla="*/ 743411 h 1043449"/>
              <a:gd name="connsiteX41" fmla="*/ 2571750 w 4572000"/>
              <a:gd name="connsiteY41" fmla="*/ 786274 h 1043449"/>
              <a:gd name="connsiteX42" fmla="*/ 2643188 w 4572000"/>
              <a:gd name="connsiteY42" fmla="*/ 900574 h 1043449"/>
              <a:gd name="connsiteX43" fmla="*/ 2686050 w 4572000"/>
              <a:gd name="connsiteY43" fmla="*/ 943436 h 1043449"/>
              <a:gd name="connsiteX44" fmla="*/ 2728913 w 4572000"/>
              <a:gd name="connsiteY44" fmla="*/ 957724 h 1043449"/>
              <a:gd name="connsiteX45" fmla="*/ 2857500 w 4572000"/>
              <a:gd name="connsiteY45" fmla="*/ 943436 h 1043449"/>
              <a:gd name="connsiteX46" fmla="*/ 2943225 w 4572000"/>
              <a:gd name="connsiteY46" fmla="*/ 886286 h 1043449"/>
              <a:gd name="connsiteX47" fmla="*/ 3000375 w 4572000"/>
              <a:gd name="connsiteY47" fmla="*/ 800561 h 1043449"/>
              <a:gd name="connsiteX48" fmla="*/ 3028950 w 4572000"/>
              <a:gd name="connsiteY48" fmla="*/ 757699 h 1043449"/>
              <a:gd name="connsiteX49" fmla="*/ 3071813 w 4572000"/>
              <a:gd name="connsiteY49" fmla="*/ 714836 h 1043449"/>
              <a:gd name="connsiteX50" fmla="*/ 3100388 w 4572000"/>
              <a:gd name="connsiteY50" fmla="*/ 671974 h 1043449"/>
              <a:gd name="connsiteX51" fmla="*/ 3228975 w 4572000"/>
              <a:gd name="connsiteY51" fmla="*/ 614824 h 1043449"/>
              <a:gd name="connsiteX52" fmla="*/ 3686175 w 4572000"/>
              <a:gd name="connsiteY52" fmla="*/ 600536 h 1043449"/>
              <a:gd name="connsiteX53" fmla="*/ 3814763 w 4572000"/>
              <a:gd name="connsiteY53" fmla="*/ 543386 h 1043449"/>
              <a:gd name="connsiteX54" fmla="*/ 3857625 w 4572000"/>
              <a:gd name="connsiteY54" fmla="*/ 500524 h 1043449"/>
              <a:gd name="connsiteX55" fmla="*/ 3943350 w 4572000"/>
              <a:gd name="connsiteY55" fmla="*/ 443374 h 1043449"/>
              <a:gd name="connsiteX56" fmla="*/ 4014788 w 4572000"/>
              <a:gd name="connsiteY56" fmla="*/ 371936 h 1043449"/>
              <a:gd name="connsiteX57" fmla="*/ 4086225 w 4572000"/>
              <a:gd name="connsiteY57" fmla="*/ 300499 h 1043449"/>
              <a:gd name="connsiteX58" fmla="*/ 4143375 w 4572000"/>
              <a:gd name="connsiteY58" fmla="*/ 214774 h 1043449"/>
              <a:gd name="connsiteX59" fmla="*/ 4214813 w 4572000"/>
              <a:gd name="connsiteY59" fmla="*/ 143336 h 1043449"/>
              <a:gd name="connsiteX60" fmla="*/ 4257675 w 4572000"/>
              <a:gd name="connsiteY60" fmla="*/ 100474 h 1043449"/>
              <a:gd name="connsiteX61" fmla="*/ 4343400 w 4572000"/>
              <a:gd name="connsiteY61" fmla="*/ 71899 h 1043449"/>
              <a:gd name="connsiteX62" fmla="*/ 4386263 w 4572000"/>
              <a:gd name="connsiteY62" fmla="*/ 57611 h 1043449"/>
              <a:gd name="connsiteX63" fmla="*/ 4572000 w 4572000"/>
              <a:gd name="connsiteY63" fmla="*/ 43324 h 10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572000" h="1043449">
                <a:moveTo>
                  <a:pt x="0" y="743411"/>
                </a:moveTo>
                <a:cubicBezTo>
                  <a:pt x="99401" y="703651"/>
                  <a:pt x="47111" y="722945"/>
                  <a:pt x="157163" y="686261"/>
                </a:cubicBezTo>
                <a:cubicBezTo>
                  <a:pt x="171450" y="681499"/>
                  <a:pt x="185415" y="675627"/>
                  <a:pt x="200025" y="671974"/>
                </a:cubicBezTo>
                <a:lnTo>
                  <a:pt x="257175" y="657686"/>
                </a:lnTo>
                <a:cubicBezTo>
                  <a:pt x="405197" y="665087"/>
                  <a:pt x="490654" y="655334"/>
                  <a:pt x="614363" y="686261"/>
                </a:cubicBezTo>
                <a:cubicBezTo>
                  <a:pt x="686183" y="704216"/>
                  <a:pt x="630251" y="694206"/>
                  <a:pt x="700088" y="729124"/>
                </a:cubicBezTo>
                <a:cubicBezTo>
                  <a:pt x="713558" y="735859"/>
                  <a:pt x="728663" y="738649"/>
                  <a:pt x="742950" y="743411"/>
                </a:cubicBezTo>
                <a:lnTo>
                  <a:pt x="871538" y="829136"/>
                </a:lnTo>
                <a:lnTo>
                  <a:pt x="914400" y="857711"/>
                </a:lnTo>
                <a:cubicBezTo>
                  <a:pt x="928688" y="867236"/>
                  <a:pt x="945121" y="874144"/>
                  <a:pt x="957263" y="886286"/>
                </a:cubicBezTo>
                <a:cubicBezTo>
                  <a:pt x="984181" y="913205"/>
                  <a:pt x="1007181" y="941810"/>
                  <a:pt x="1042988" y="957724"/>
                </a:cubicBezTo>
                <a:cubicBezTo>
                  <a:pt x="1070513" y="969957"/>
                  <a:pt x="1101772" y="972829"/>
                  <a:pt x="1128713" y="986299"/>
                </a:cubicBezTo>
                <a:cubicBezTo>
                  <a:pt x="1147763" y="995824"/>
                  <a:pt x="1165657" y="1008139"/>
                  <a:pt x="1185863" y="1014874"/>
                </a:cubicBezTo>
                <a:cubicBezTo>
                  <a:pt x="1223120" y="1027293"/>
                  <a:pt x="1300163" y="1043449"/>
                  <a:pt x="1300163" y="1043449"/>
                </a:cubicBezTo>
                <a:cubicBezTo>
                  <a:pt x="1376363" y="1038686"/>
                  <a:pt x="1453349" y="1041069"/>
                  <a:pt x="1528763" y="1029161"/>
                </a:cubicBezTo>
                <a:cubicBezTo>
                  <a:pt x="1545724" y="1026483"/>
                  <a:pt x="1556266" y="1008265"/>
                  <a:pt x="1571625" y="1000586"/>
                </a:cubicBezTo>
                <a:cubicBezTo>
                  <a:pt x="1585096" y="993851"/>
                  <a:pt x="1600200" y="991061"/>
                  <a:pt x="1614488" y="986299"/>
                </a:cubicBezTo>
                <a:cubicBezTo>
                  <a:pt x="1717934" y="917335"/>
                  <a:pt x="1669496" y="944508"/>
                  <a:pt x="1757363" y="900574"/>
                </a:cubicBezTo>
                <a:cubicBezTo>
                  <a:pt x="1902402" y="755535"/>
                  <a:pt x="1801692" y="874318"/>
                  <a:pt x="1871663" y="757699"/>
                </a:cubicBezTo>
                <a:cubicBezTo>
                  <a:pt x="1889332" y="728250"/>
                  <a:pt x="1928813" y="671974"/>
                  <a:pt x="1928813" y="671974"/>
                </a:cubicBezTo>
                <a:cubicBezTo>
                  <a:pt x="1933575" y="657686"/>
                  <a:pt x="1936365" y="642582"/>
                  <a:pt x="1943100" y="629111"/>
                </a:cubicBezTo>
                <a:cubicBezTo>
                  <a:pt x="1994654" y="526002"/>
                  <a:pt x="1950148" y="654354"/>
                  <a:pt x="2000250" y="529099"/>
                </a:cubicBezTo>
                <a:cubicBezTo>
                  <a:pt x="2011437" y="501133"/>
                  <a:pt x="2019300" y="471949"/>
                  <a:pt x="2028825" y="443374"/>
                </a:cubicBezTo>
                <a:cubicBezTo>
                  <a:pt x="2033588" y="429086"/>
                  <a:pt x="2034759" y="413042"/>
                  <a:pt x="2043113" y="400511"/>
                </a:cubicBezTo>
                <a:lnTo>
                  <a:pt x="2071688" y="357649"/>
                </a:lnTo>
                <a:lnTo>
                  <a:pt x="2100263" y="271924"/>
                </a:lnTo>
                <a:cubicBezTo>
                  <a:pt x="2105025" y="257636"/>
                  <a:pt x="2106196" y="241592"/>
                  <a:pt x="2114550" y="229061"/>
                </a:cubicBezTo>
                <a:cubicBezTo>
                  <a:pt x="2124075" y="214774"/>
                  <a:pt x="2135446" y="201557"/>
                  <a:pt x="2143125" y="186199"/>
                </a:cubicBezTo>
                <a:cubicBezTo>
                  <a:pt x="2163253" y="145943"/>
                  <a:pt x="2160506" y="75630"/>
                  <a:pt x="2214563" y="57611"/>
                </a:cubicBezTo>
                <a:lnTo>
                  <a:pt x="2257425" y="43324"/>
                </a:lnTo>
                <a:cubicBezTo>
                  <a:pt x="2262188" y="29036"/>
                  <a:pt x="2257425" y="-4301"/>
                  <a:pt x="2271713" y="461"/>
                </a:cubicBezTo>
                <a:cubicBezTo>
                  <a:pt x="2291919" y="7196"/>
                  <a:pt x="2291898" y="38034"/>
                  <a:pt x="2300288" y="57611"/>
                </a:cubicBezTo>
                <a:cubicBezTo>
                  <a:pt x="2314966" y="91860"/>
                  <a:pt x="2318509" y="121384"/>
                  <a:pt x="2328863" y="157624"/>
                </a:cubicBezTo>
                <a:cubicBezTo>
                  <a:pt x="2333000" y="172105"/>
                  <a:pt x="2339187" y="185957"/>
                  <a:pt x="2343150" y="200486"/>
                </a:cubicBezTo>
                <a:cubicBezTo>
                  <a:pt x="2353483" y="238375"/>
                  <a:pt x="2359306" y="277529"/>
                  <a:pt x="2371725" y="314786"/>
                </a:cubicBezTo>
                <a:lnTo>
                  <a:pt x="2400300" y="400511"/>
                </a:lnTo>
                <a:cubicBezTo>
                  <a:pt x="2405063" y="414799"/>
                  <a:pt x="2410935" y="428763"/>
                  <a:pt x="2414588" y="443374"/>
                </a:cubicBezTo>
                <a:cubicBezTo>
                  <a:pt x="2422575" y="475322"/>
                  <a:pt x="2443535" y="565377"/>
                  <a:pt x="2457450" y="586249"/>
                </a:cubicBezTo>
                <a:cubicBezTo>
                  <a:pt x="2466975" y="600536"/>
                  <a:pt x="2477506" y="614202"/>
                  <a:pt x="2486025" y="629111"/>
                </a:cubicBezTo>
                <a:cubicBezTo>
                  <a:pt x="2496592" y="647603"/>
                  <a:pt x="2503312" y="668200"/>
                  <a:pt x="2514600" y="686261"/>
                </a:cubicBezTo>
                <a:cubicBezTo>
                  <a:pt x="2527221" y="706454"/>
                  <a:pt x="2543175" y="724361"/>
                  <a:pt x="2557463" y="743411"/>
                </a:cubicBezTo>
                <a:cubicBezTo>
                  <a:pt x="2562225" y="757699"/>
                  <a:pt x="2565817" y="772431"/>
                  <a:pt x="2571750" y="786274"/>
                </a:cubicBezTo>
                <a:cubicBezTo>
                  <a:pt x="2592658" y="835059"/>
                  <a:pt x="2608025" y="859550"/>
                  <a:pt x="2643188" y="900574"/>
                </a:cubicBezTo>
                <a:cubicBezTo>
                  <a:pt x="2656337" y="915915"/>
                  <a:pt x="2669238" y="932228"/>
                  <a:pt x="2686050" y="943436"/>
                </a:cubicBezTo>
                <a:cubicBezTo>
                  <a:pt x="2698581" y="951790"/>
                  <a:pt x="2714625" y="952961"/>
                  <a:pt x="2728913" y="957724"/>
                </a:cubicBezTo>
                <a:cubicBezTo>
                  <a:pt x="2771775" y="952961"/>
                  <a:pt x="2816587" y="957074"/>
                  <a:pt x="2857500" y="943436"/>
                </a:cubicBezTo>
                <a:cubicBezTo>
                  <a:pt x="2890080" y="932576"/>
                  <a:pt x="2943225" y="886286"/>
                  <a:pt x="2943225" y="886286"/>
                </a:cubicBezTo>
                <a:lnTo>
                  <a:pt x="3000375" y="800561"/>
                </a:lnTo>
                <a:cubicBezTo>
                  <a:pt x="3009900" y="786274"/>
                  <a:pt x="3016808" y="769841"/>
                  <a:pt x="3028950" y="757699"/>
                </a:cubicBezTo>
                <a:cubicBezTo>
                  <a:pt x="3043238" y="743411"/>
                  <a:pt x="3058878" y="730358"/>
                  <a:pt x="3071813" y="714836"/>
                </a:cubicBezTo>
                <a:cubicBezTo>
                  <a:pt x="3082806" y="701645"/>
                  <a:pt x="3088246" y="684116"/>
                  <a:pt x="3100388" y="671974"/>
                </a:cubicBezTo>
                <a:cubicBezTo>
                  <a:pt x="3126806" y="645556"/>
                  <a:pt x="3199767" y="615737"/>
                  <a:pt x="3228975" y="614824"/>
                </a:cubicBezTo>
                <a:lnTo>
                  <a:pt x="3686175" y="600536"/>
                </a:lnTo>
                <a:cubicBezTo>
                  <a:pt x="3748474" y="579770"/>
                  <a:pt x="3769480" y="581121"/>
                  <a:pt x="3814763" y="543386"/>
                </a:cubicBezTo>
                <a:cubicBezTo>
                  <a:pt x="3830285" y="530451"/>
                  <a:pt x="3841676" y="512929"/>
                  <a:pt x="3857625" y="500524"/>
                </a:cubicBezTo>
                <a:cubicBezTo>
                  <a:pt x="3884734" y="479440"/>
                  <a:pt x="3943350" y="443374"/>
                  <a:pt x="3943350" y="443374"/>
                </a:cubicBezTo>
                <a:cubicBezTo>
                  <a:pt x="4019547" y="329077"/>
                  <a:pt x="3919540" y="467183"/>
                  <a:pt x="4014788" y="371936"/>
                </a:cubicBezTo>
                <a:cubicBezTo>
                  <a:pt x="4110041" y="276684"/>
                  <a:pt x="3971922" y="376702"/>
                  <a:pt x="4086225" y="300499"/>
                </a:cubicBezTo>
                <a:cubicBezTo>
                  <a:pt x="4111335" y="225171"/>
                  <a:pt x="4083917" y="286124"/>
                  <a:pt x="4143375" y="214774"/>
                </a:cubicBezTo>
                <a:cubicBezTo>
                  <a:pt x="4238624" y="100474"/>
                  <a:pt x="4100513" y="238585"/>
                  <a:pt x="4214813" y="143336"/>
                </a:cubicBezTo>
                <a:cubicBezTo>
                  <a:pt x="4230335" y="130401"/>
                  <a:pt x="4240012" y="110287"/>
                  <a:pt x="4257675" y="100474"/>
                </a:cubicBezTo>
                <a:cubicBezTo>
                  <a:pt x="4284005" y="85846"/>
                  <a:pt x="4314825" y="81424"/>
                  <a:pt x="4343400" y="71899"/>
                </a:cubicBezTo>
                <a:cubicBezTo>
                  <a:pt x="4357688" y="67136"/>
                  <a:pt x="4371247" y="58766"/>
                  <a:pt x="4386263" y="57611"/>
                </a:cubicBezTo>
                <a:lnTo>
                  <a:pt x="4572000" y="43324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43025" y="3000375"/>
            <a:ext cx="371475" cy="1743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28786" y="2940050"/>
            <a:ext cx="371475" cy="180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14547" y="3054350"/>
            <a:ext cx="371475" cy="1691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6022" y="3263900"/>
            <a:ext cx="371475" cy="1477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54323" y="3328988"/>
            <a:ext cx="371475" cy="1410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28972" y="3054350"/>
            <a:ext cx="371475" cy="1685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03621" y="2285539"/>
            <a:ext cx="371475" cy="2453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75096" y="3168650"/>
            <a:ext cx="371475" cy="1566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341811" y="3054350"/>
            <a:ext cx="371475" cy="1688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08526" y="2876550"/>
            <a:ext cx="371475" cy="1865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78410" y="2832100"/>
            <a:ext cx="371475" cy="1910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45120" y="2533650"/>
            <a:ext cx="371475" cy="2208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472685" y="5214470"/>
                <a:ext cx="55027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Method of rectangles, error in 1/N</a:t>
                </a:r>
                <a:br>
                  <a:rPr lang="en-US" dirty="0" smtClean="0"/>
                </a:b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for mid-point method – and better schemes exist)</a:t>
                </a:r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685" y="5214470"/>
                <a:ext cx="5502788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998" t="-4717" r="-22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00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/>
          <p:cNvCxnSpPr/>
          <p:nvPr/>
        </p:nvCxnSpPr>
        <p:spPr>
          <a:xfrm flipV="1">
            <a:off x="5594350" y="5339835"/>
            <a:ext cx="1327150" cy="100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idea: integration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28333" y="2007672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2D: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2696131"/>
            <a:ext cx="3340100" cy="3009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8200" y="2696131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955800" y="2696131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73400" y="2696131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073400" y="3699431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55800" y="3699431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38200" y="3699431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38200" y="4702731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55800" y="4702731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73400" y="4702731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946900" y="2329935"/>
            <a:ext cx="3340100" cy="3009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946900" y="2329935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064500" y="2329935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182100" y="2329935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9182100" y="3333235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064500" y="3333235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46900" y="3333235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946900" y="4336535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064500" y="4336535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182100" y="4336535"/>
            <a:ext cx="1117600" cy="10033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97600" y="2831585"/>
            <a:ext cx="3340100" cy="3009900"/>
          </a:xfrm>
          <a:prstGeom prst="rect">
            <a:avLst/>
          </a:prstGeom>
          <a:solidFill>
            <a:srgbClr val="5B9BD5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197600" y="2831585"/>
            <a:ext cx="1117600" cy="1003300"/>
          </a:xfrm>
          <a:prstGeom prst="rect">
            <a:avLst/>
          </a:prstGeom>
          <a:solidFill>
            <a:srgbClr val="5B9BD5">
              <a:alpha val="69020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315200" y="2831585"/>
            <a:ext cx="1117600" cy="1003300"/>
          </a:xfrm>
          <a:prstGeom prst="rect">
            <a:avLst/>
          </a:prstGeom>
          <a:solidFill>
            <a:srgbClr val="5B9BD5">
              <a:alpha val="69020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432800" y="2831585"/>
            <a:ext cx="1117600" cy="1003300"/>
          </a:xfrm>
          <a:prstGeom prst="rect">
            <a:avLst/>
          </a:prstGeom>
          <a:solidFill>
            <a:srgbClr val="5B9BD5">
              <a:alpha val="69020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432800" y="3834885"/>
            <a:ext cx="1117600" cy="1003300"/>
          </a:xfrm>
          <a:prstGeom prst="rect">
            <a:avLst/>
          </a:prstGeom>
          <a:solidFill>
            <a:srgbClr val="5B9BD5">
              <a:alpha val="69020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315200" y="3834885"/>
            <a:ext cx="1117600" cy="1003300"/>
          </a:xfrm>
          <a:prstGeom prst="rect">
            <a:avLst/>
          </a:prstGeom>
          <a:solidFill>
            <a:srgbClr val="5B9BD5">
              <a:alpha val="69020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7600" y="3834885"/>
            <a:ext cx="1117600" cy="1003300"/>
          </a:xfrm>
          <a:prstGeom prst="rect">
            <a:avLst/>
          </a:prstGeom>
          <a:solidFill>
            <a:srgbClr val="5B9BD5">
              <a:alpha val="69020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197600" y="4838185"/>
            <a:ext cx="1117600" cy="1003300"/>
          </a:xfrm>
          <a:prstGeom prst="rect">
            <a:avLst/>
          </a:prstGeom>
          <a:solidFill>
            <a:srgbClr val="5B9BD5">
              <a:alpha val="69020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315200" y="4838185"/>
            <a:ext cx="1117600" cy="1003300"/>
          </a:xfrm>
          <a:prstGeom prst="rect">
            <a:avLst/>
          </a:prstGeom>
          <a:solidFill>
            <a:srgbClr val="5B9BD5">
              <a:alpha val="69020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432800" y="4838185"/>
            <a:ext cx="1117600" cy="1003300"/>
          </a:xfrm>
          <a:prstGeom prst="rect">
            <a:avLst/>
          </a:prstGeom>
          <a:solidFill>
            <a:srgbClr val="5B9BD5">
              <a:alpha val="69020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581650" y="3333235"/>
            <a:ext cx="3340100" cy="3009900"/>
          </a:xfrm>
          <a:prstGeom prst="rect">
            <a:avLst/>
          </a:prstGeom>
          <a:solidFill>
            <a:srgbClr val="5B9BD5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581650" y="3333235"/>
            <a:ext cx="1117600" cy="1003300"/>
          </a:xfrm>
          <a:prstGeom prst="rect">
            <a:avLst/>
          </a:prstGeom>
          <a:solidFill>
            <a:srgbClr val="5B9BD5">
              <a:alpha val="21961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6724650" y="3308394"/>
            <a:ext cx="1327150" cy="100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6699250" y="3333235"/>
            <a:ext cx="1117600" cy="1003300"/>
          </a:xfrm>
          <a:prstGeom prst="rect">
            <a:avLst/>
          </a:prstGeom>
          <a:solidFill>
            <a:srgbClr val="5B9BD5">
              <a:alpha val="21961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581650" y="4336535"/>
            <a:ext cx="1117600" cy="1003300"/>
          </a:xfrm>
          <a:prstGeom prst="rect">
            <a:avLst/>
          </a:prstGeom>
          <a:solidFill>
            <a:srgbClr val="5B9BD5">
              <a:alpha val="21961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581650" y="2329935"/>
            <a:ext cx="1377950" cy="10228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6686550" y="2349522"/>
            <a:ext cx="1327150" cy="100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7804150" y="2339728"/>
            <a:ext cx="1327150" cy="100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8909050" y="2325039"/>
            <a:ext cx="1327150" cy="100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8921750" y="5339835"/>
            <a:ext cx="1327150" cy="100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7804150" y="3345656"/>
            <a:ext cx="1327150" cy="100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7816850" y="3333235"/>
            <a:ext cx="1117600" cy="1003300"/>
          </a:xfrm>
          <a:prstGeom prst="rect">
            <a:avLst/>
          </a:prstGeom>
          <a:solidFill>
            <a:srgbClr val="5B9BD5">
              <a:alpha val="21961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6686550" y="4336535"/>
            <a:ext cx="1327150" cy="100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6699250" y="4336535"/>
            <a:ext cx="1117600" cy="1003300"/>
          </a:xfrm>
          <a:prstGeom prst="rect">
            <a:avLst/>
          </a:prstGeom>
          <a:solidFill>
            <a:srgbClr val="5B9BD5">
              <a:alpha val="21961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7829550" y="4336535"/>
            <a:ext cx="1327150" cy="100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7816850" y="4336535"/>
            <a:ext cx="1117600" cy="1003300"/>
          </a:xfrm>
          <a:prstGeom prst="rect">
            <a:avLst/>
          </a:prstGeom>
          <a:solidFill>
            <a:srgbClr val="5B9BD5">
              <a:alpha val="21961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6686550" y="5327414"/>
            <a:ext cx="1327150" cy="100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7804150" y="5339835"/>
            <a:ext cx="1327150" cy="100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7816850" y="5339835"/>
            <a:ext cx="1117600" cy="1003300"/>
          </a:xfrm>
          <a:prstGeom prst="rect">
            <a:avLst/>
          </a:prstGeom>
          <a:solidFill>
            <a:srgbClr val="5B9BD5">
              <a:alpha val="21961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699250" y="5339835"/>
            <a:ext cx="1117600" cy="1003300"/>
          </a:xfrm>
          <a:prstGeom prst="rect">
            <a:avLst/>
          </a:prstGeom>
          <a:solidFill>
            <a:srgbClr val="5B9BD5">
              <a:alpha val="21961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581650" y="5339835"/>
            <a:ext cx="1117600" cy="1003300"/>
          </a:xfrm>
          <a:prstGeom prst="rect">
            <a:avLst/>
          </a:prstGeom>
          <a:solidFill>
            <a:srgbClr val="5B9BD5">
              <a:alpha val="21961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4953470" y="2139059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3D: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74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idea: integration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Instead, Monte-Carlo integration</a:t>
                </a:r>
              </a:p>
              <a:p>
                <a:endParaRPr lang="en-US" dirty="0"/>
              </a:p>
              <a:p>
                <a:r>
                  <a:rPr lang="en-US" dirty="0" smtClean="0"/>
                  <a:t>Example: Buffon’s needle to estimate Pi</a:t>
                </a:r>
              </a:p>
              <a:p>
                <a:pPr lvl="1"/>
                <a:r>
                  <a:rPr lang="en-US" dirty="0" smtClean="0"/>
                  <a:t>Probability for a needle to cross a line: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/>
                  <a:t>So,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𝑡𝑃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 descr="https://upload.wikimedia.org/wikipedia/commons/thumb/5/58/Buffon_needle.svg/220px-Buffon_needl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951288"/>
            <a:ext cx="20955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3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not using uniform random variables ?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349829" y="2728686"/>
            <a:ext cx="0" cy="3251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211943" y="5935209"/>
            <a:ext cx="6828971" cy="44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1349829" y="2481943"/>
            <a:ext cx="6604000" cy="3497943"/>
          </a:xfrm>
          <a:custGeom>
            <a:avLst/>
            <a:gdLst>
              <a:gd name="connsiteX0" fmla="*/ 0 w 6604000"/>
              <a:gd name="connsiteY0" fmla="*/ 3454400 h 3497943"/>
              <a:gd name="connsiteX1" fmla="*/ 319314 w 6604000"/>
              <a:gd name="connsiteY1" fmla="*/ 3439886 h 3497943"/>
              <a:gd name="connsiteX2" fmla="*/ 551542 w 6604000"/>
              <a:gd name="connsiteY2" fmla="*/ 3410857 h 3497943"/>
              <a:gd name="connsiteX3" fmla="*/ 595085 w 6604000"/>
              <a:gd name="connsiteY3" fmla="*/ 3396343 h 3497943"/>
              <a:gd name="connsiteX4" fmla="*/ 638628 w 6604000"/>
              <a:gd name="connsiteY4" fmla="*/ 3352800 h 3497943"/>
              <a:gd name="connsiteX5" fmla="*/ 725714 w 6604000"/>
              <a:gd name="connsiteY5" fmla="*/ 3323771 h 3497943"/>
              <a:gd name="connsiteX6" fmla="*/ 812800 w 6604000"/>
              <a:gd name="connsiteY6" fmla="*/ 3352800 h 3497943"/>
              <a:gd name="connsiteX7" fmla="*/ 856342 w 6604000"/>
              <a:gd name="connsiteY7" fmla="*/ 3367314 h 3497943"/>
              <a:gd name="connsiteX8" fmla="*/ 899885 w 6604000"/>
              <a:gd name="connsiteY8" fmla="*/ 3396343 h 3497943"/>
              <a:gd name="connsiteX9" fmla="*/ 943428 w 6604000"/>
              <a:gd name="connsiteY9" fmla="*/ 3410857 h 3497943"/>
              <a:gd name="connsiteX10" fmla="*/ 1451428 w 6604000"/>
              <a:gd name="connsiteY10" fmla="*/ 3396343 h 3497943"/>
              <a:gd name="connsiteX11" fmla="*/ 1640114 w 6604000"/>
              <a:gd name="connsiteY11" fmla="*/ 3352800 h 3497943"/>
              <a:gd name="connsiteX12" fmla="*/ 1741714 w 6604000"/>
              <a:gd name="connsiteY12" fmla="*/ 3323771 h 3497943"/>
              <a:gd name="connsiteX13" fmla="*/ 1843314 w 6604000"/>
              <a:gd name="connsiteY13" fmla="*/ 3309257 h 3497943"/>
              <a:gd name="connsiteX14" fmla="*/ 1886857 w 6604000"/>
              <a:gd name="connsiteY14" fmla="*/ 3294743 h 3497943"/>
              <a:gd name="connsiteX15" fmla="*/ 1944914 w 6604000"/>
              <a:gd name="connsiteY15" fmla="*/ 3280228 h 3497943"/>
              <a:gd name="connsiteX16" fmla="*/ 2032000 w 6604000"/>
              <a:gd name="connsiteY16" fmla="*/ 3251200 h 3497943"/>
              <a:gd name="connsiteX17" fmla="*/ 2119085 w 6604000"/>
              <a:gd name="connsiteY17" fmla="*/ 3265714 h 3497943"/>
              <a:gd name="connsiteX18" fmla="*/ 2162628 w 6604000"/>
              <a:gd name="connsiteY18" fmla="*/ 3280228 h 3497943"/>
              <a:gd name="connsiteX19" fmla="*/ 2336800 w 6604000"/>
              <a:gd name="connsiteY19" fmla="*/ 3265714 h 3497943"/>
              <a:gd name="connsiteX20" fmla="*/ 2380342 w 6604000"/>
              <a:gd name="connsiteY20" fmla="*/ 3236686 h 3497943"/>
              <a:gd name="connsiteX21" fmla="*/ 2423885 w 6604000"/>
              <a:gd name="connsiteY21" fmla="*/ 3222171 h 3497943"/>
              <a:gd name="connsiteX22" fmla="*/ 2525485 w 6604000"/>
              <a:gd name="connsiteY22" fmla="*/ 3120571 h 3497943"/>
              <a:gd name="connsiteX23" fmla="*/ 2569028 w 6604000"/>
              <a:gd name="connsiteY23" fmla="*/ 3077028 h 3497943"/>
              <a:gd name="connsiteX24" fmla="*/ 2612571 w 6604000"/>
              <a:gd name="connsiteY24" fmla="*/ 3018971 h 3497943"/>
              <a:gd name="connsiteX25" fmla="*/ 2656114 w 6604000"/>
              <a:gd name="connsiteY25" fmla="*/ 2975428 h 3497943"/>
              <a:gd name="connsiteX26" fmla="*/ 2685142 w 6604000"/>
              <a:gd name="connsiteY26" fmla="*/ 2931886 h 3497943"/>
              <a:gd name="connsiteX27" fmla="*/ 2728685 w 6604000"/>
              <a:gd name="connsiteY27" fmla="*/ 2888343 h 3497943"/>
              <a:gd name="connsiteX28" fmla="*/ 2757714 w 6604000"/>
              <a:gd name="connsiteY28" fmla="*/ 2830286 h 3497943"/>
              <a:gd name="connsiteX29" fmla="*/ 2873828 w 6604000"/>
              <a:gd name="connsiteY29" fmla="*/ 2627086 h 3497943"/>
              <a:gd name="connsiteX30" fmla="*/ 2917371 w 6604000"/>
              <a:gd name="connsiteY30" fmla="*/ 2409371 h 3497943"/>
              <a:gd name="connsiteX31" fmla="*/ 2931885 w 6604000"/>
              <a:gd name="connsiteY31" fmla="*/ 2351314 h 3497943"/>
              <a:gd name="connsiteX32" fmla="*/ 2946400 w 6604000"/>
              <a:gd name="connsiteY32" fmla="*/ 2249714 h 3497943"/>
              <a:gd name="connsiteX33" fmla="*/ 2975428 w 6604000"/>
              <a:gd name="connsiteY33" fmla="*/ 2133600 h 3497943"/>
              <a:gd name="connsiteX34" fmla="*/ 3018971 w 6604000"/>
              <a:gd name="connsiteY34" fmla="*/ 1799771 h 3497943"/>
              <a:gd name="connsiteX35" fmla="*/ 3033485 w 6604000"/>
              <a:gd name="connsiteY35" fmla="*/ 1741714 h 3497943"/>
              <a:gd name="connsiteX36" fmla="*/ 3048000 w 6604000"/>
              <a:gd name="connsiteY36" fmla="*/ 1538514 h 3497943"/>
              <a:gd name="connsiteX37" fmla="*/ 3077028 w 6604000"/>
              <a:gd name="connsiteY37" fmla="*/ 1393371 h 3497943"/>
              <a:gd name="connsiteX38" fmla="*/ 3091542 w 6604000"/>
              <a:gd name="connsiteY38" fmla="*/ 1306286 h 3497943"/>
              <a:gd name="connsiteX39" fmla="*/ 3106057 w 6604000"/>
              <a:gd name="connsiteY39" fmla="*/ 1146628 h 3497943"/>
              <a:gd name="connsiteX40" fmla="*/ 3120571 w 6604000"/>
              <a:gd name="connsiteY40" fmla="*/ 1074057 h 3497943"/>
              <a:gd name="connsiteX41" fmla="*/ 3135085 w 6604000"/>
              <a:gd name="connsiteY41" fmla="*/ 986971 h 3497943"/>
              <a:gd name="connsiteX42" fmla="*/ 3149600 w 6604000"/>
              <a:gd name="connsiteY42" fmla="*/ 740228 h 3497943"/>
              <a:gd name="connsiteX43" fmla="*/ 3164114 w 6604000"/>
              <a:gd name="connsiteY43" fmla="*/ 696686 h 3497943"/>
              <a:gd name="connsiteX44" fmla="*/ 3178628 w 6604000"/>
              <a:gd name="connsiteY44" fmla="*/ 609600 h 3497943"/>
              <a:gd name="connsiteX45" fmla="*/ 3193142 w 6604000"/>
              <a:gd name="connsiteY45" fmla="*/ 566057 h 3497943"/>
              <a:gd name="connsiteX46" fmla="*/ 3222171 w 6604000"/>
              <a:gd name="connsiteY46" fmla="*/ 449943 h 3497943"/>
              <a:gd name="connsiteX47" fmla="*/ 3251200 w 6604000"/>
              <a:gd name="connsiteY47" fmla="*/ 304800 h 3497943"/>
              <a:gd name="connsiteX48" fmla="*/ 3265714 w 6604000"/>
              <a:gd name="connsiteY48" fmla="*/ 188686 h 3497943"/>
              <a:gd name="connsiteX49" fmla="*/ 3280228 w 6604000"/>
              <a:gd name="connsiteY49" fmla="*/ 145143 h 3497943"/>
              <a:gd name="connsiteX50" fmla="*/ 3294742 w 6604000"/>
              <a:gd name="connsiteY50" fmla="*/ 72571 h 3497943"/>
              <a:gd name="connsiteX51" fmla="*/ 3309257 w 6604000"/>
              <a:gd name="connsiteY51" fmla="*/ 29028 h 3497943"/>
              <a:gd name="connsiteX52" fmla="*/ 3352800 w 6604000"/>
              <a:gd name="connsiteY52" fmla="*/ 0 h 3497943"/>
              <a:gd name="connsiteX53" fmla="*/ 3410857 w 6604000"/>
              <a:gd name="connsiteY53" fmla="*/ 87086 h 3497943"/>
              <a:gd name="connsiteX54" fmla="*/ 3454400 w 6604000"/>
              <a:gd name="connsiteY54" fmla="*/ 246743 h 3497943"/>
              <a:gd name="connsiteX55" fmla="*/ 3468914 w 6604000"/>
              <a:gd name="connsiteY55" fmla="*/ 304800 h 3497943"/>
              <a:gd name="connsiteX56" fmla="*/ 3483428 w 6604000"/>
              <a:gd name="connsiteY56" fmla="*/ 2728686 h 3497943"/>
              <a:gd name="connsiteX57" fmla="*/ 3497942 w 6604000"/>
              <a:gd name="connsiteY57" fmla="*/ 2888343 h 3497943"/>
              <a:gd name="connsiteX58" fmla="*/ 3526971 w 6604000"/>
              <a:gd name="connsiteY58" fmla="*/ 3033486 h 3497943"/>
              <a:gd name="connsiteX59" fmla="*/ 3556000 w 6604000"/>
              <a:gd name="connsiteY59" fmla="*/ 3077028 h 3497943"/>
              <a:gd name="connsiteX60" fmla="*/ 3585028 w 6604000"/>
              <a:gd name="connsiteY60" fmla="*/ 3164114 h 3497943"/>
              <a:gd name="connsiteX61" fmla="*/ 3628571 w 6604000"/>
              <a:gd name="connsiteY61" fmla="*/ 3251200 h 3497943"/>
              <a:gd name="connsiteX62" fmla="*/ 3715657 w 6604000"/>
              <a:gd name="connsiteY62" fmla="*/ 3280228 h 3497943"/>
              <a:gd name="connsiteX63" fmla="*/ 3846285 w 6604000"/>
              <a:gd name="connsiteY63" fmla="*/ 3309257 h 3497943"/>
              <a:gd name="connsiteX64" fmla="*/ 3802742 w 6604000"/>
              <a:gd name="connsiteY64" fmla="*/ 3323771 h 3497943"/>
              <a:gd name="connsiteX65" fmla="*/ 3846285 w 6604000"/>
              <a:gd name="connsiteY65" fmla="*/ 3367314 h 3497943"/>
              <a:gd name="connsiteX66" fmla="*/ 3962400 w 6604000"/>
              <a:gd name="connsiteY66" fmla="*/ 3396343 h 3497943"/>
              <a:gd name="connsiteX67" fmla="*/ 4093028 w 6604000"/>
              <a:gd name="connsiteY67" fmla="*/ 3439886 h 3497943"/>
              <a:gd name="connsiteX68" fmla="*/ 4136571 w 6604000"/>
              <a:gd name="connsiteY68" fmla="*/ 3454400 h 3497943"/>
              <a:gd name="connsiteX69" fmla="*/ 4180114 w 6604000"/>
              <a:gd name="connsiteY69" fmla="*/ 3468914 h 3497943"/>
              <a:gd name="connsiteX70" fmla="*/ 4252685 w 6604000"/>
              <a:gd name="connsiteY70" fmla="*/ 3483428 h 3497943"/>
              <a:gd name="connsiteX71" fmla="*/ 4586514 w 6604000"/>
              <a:gd name="connsiteY71" fmla="*/ 3468914 h 3497943"/>
              <a:gd name="connsiteX72" fmla="*/ 4673600 w 6604000"/>
              <a:gd name="connsiteY72" fmla="*/ 3454400 h 3497943"/>
              <a:gd name="connsiteX73" fmla="*/ 4847771 w 6604000"/>
              <a:gd name="connsiteY73" fmla="*/ 3439886 h 3497943"/>
              <a:gd name="connsiteX74" fmla="*/ 5065485 w 6604000"/>
              <a:gd name="connsiteY74" fmla="*/ 3439886 h 3497943"/>
              <a:gd name="connsiteX75" fmla="*/ 5297714 w 6604000"/>
              <a:gd name="connsiteY75" fmla="*/ 3454400 h 3497943"/>
              <a:gd name="connsiteX76" fmla="*/ 5791200 w 6604000"/>
              <a:gd name="connsiteY76" fmla="*/ 3439886 h 3497943"/>
              <a:gd name="connsiteX77" fmla="*/ 5878285 w 6604000"/>
              <a:gd name="connsiteY77" fmla="*/ 3425371 h 3497943"/>
              <a:gd name="connsiteX78" fmla="*/ 6444342 w 6604000"/>
              <a:gd name="connsiteY78" fmla="*/ 3439886 h 3497943"/>
              <a:gd name="connsiteX79" fmla="*/ 6531428 w 6604000"/>
              <a:gd name="connsiteY79" fmla="*/ 3468914 h 3497943"/>
              <a:gd name="connsiteX80" fmla="*/ 6589485 w 6604000"/>
              <a:gd name="connsiteY80" fmla="*/ 3483428 h 3497943"/>
              <a:gd name="connsiteX81" fmla="*/ 6604000 w 6604000"/>
              <a:gd name="connsiteY81" fmla="*/ 3497943 h 349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604000" h="3497943">
                <a:moveTo>
                  <a:pt x="0" y="3454400"/>
                </a:moveTo>
                <a:lnTo>
                  <a:pt x="319314" y="3439886"/>
                </a:lnTo>
                <a:cubicBezTo>
                  <a:pt x="402591" y="3434839"/>
                  <a:pt x="473172" y="3430449"/>
                  <a:pt x="551542" y="3410857"/>
                </a:cubicBezTo>
                <a:cubicBezTo>
                  <a:pt x="566385" y="3407146"/>
                  <a:pt x="580571" y="3401181"/>
                  <a:pt x="595085" y="3396343"/>
                </a:cubicBezTo>
                <a:cubicBezTo>
                  <a:pt x="609599" y="3381829"/>
                  <a:pt x="620685" y="3362769"/>
                  <a:pt x="638628" y="3352800"/>
                </a:cubicBezTo>
                <a:cubicBezTo>
                  <a:pt x="665376" y="3337940"/>
                  <a:pt x="725714" y="3323771"/>
                  <a:pt x="725714" y="3323771"/>
                </a:cubicBezTo>
                <a:lnTo>
                  <a:pt x="812800" y="3352800"/>
                </a:lnTo>
                <a:lnTo>
                  <a:pt x="856342" y="3367314"/>
                </a:lnTo>
                <a:cubicBezTo>
                  <a:pt x="870856" y="3376990"/>
                  <a:pt x="884283" y="3388542"/>
                  <a:pt x="899885" y="3396343"/>
                </a:cubicBezTo>
                <a:cubicBezTo>
                  <a:pt x="913569" y="3403185"/>
                  <a:pt x="928129" y="3410857"/>
                  <a:pt x="943428" y="3410857"/>
                </a:cubicBezTo>
                <a:cubicBezTo>
                  <a:pt x="1112830" y="3410857"/>
                  <a:pt x="1282095" y="3401181"/>
                  <a:pt x="1451428" y="3396343"/>
                </a:cubicBezTo>
                <a:cubicBezTo>
                  <a:pt x="1570969" y="3356496"/>
                  <a:pt x="1508223" y="3371641"/>
                  <a:pt x="1640114" y="3352800"/>
                </a:cubicBezTo>
                <a:cubicBezTo>
                  <a:pt x="1677416" y="3340366"/>
                  <a:pt x="1701626" y="3331060"/>
                  <a:pt x="1741714" y="3323771"/>
                </a:cubicBezTo>
                <a:cubicBezTo>
                  <a:pt x="1775373" y="3317651"/>
                  <a:pt x="1809447" y="3314095"/>
                  <a:pt x="1843314" y="3309257"/>
                </a:cubicBezTo>
                <a:cubicBezTo>
                  <a:pt x="1857828" y="3304419"/>
                  <a:pt x="1872146" y="3298946"/>
                  <a:pt x="1886857" y="3294743"/>
                </a:cubicBezTo>
                <a:cubicBezTo>
                  <a:pt x="1906037" y="3289263"/>
                  <a:pt x="1925807" y="3285960"/>
                  <a:pt x="1944914" y="3280228"/>
                </a:cubicBezTo>
                <a:cubicBezTo>
                  <a:pt x="1974222" y="3271435"/>
                  <a:pt x="2032000" y="3251200"/>
                  <a:pt x="2032000" y="3251200"/>
                </a:cubicBezTo>
                <a:cubicBezTo>
                  <a:pt x="2061028" y="3256038"/>
                  <a:pt x="2090357" y="3259330"/>
                  <a:pt x="2119085" y="3265714"/>
                </a:cubicBezTo>
                <a:cubicBezTo>
                  <a:pt x="2134020" y="3269033"/>
                  <a:pt x="2147329" y="3280228"/>
                  <a:pt x="2162628" y="3280228"/>
                </a:cubicBezTo>
                <a:cubicBezTo>
                  <a:pt x="2220887" y="3280228"/>
                  <a:pt x="2278743" y="3270552"/>
                  <a:pt x="2336800" y="3265714"/>
                </a:cubicBezTo>
                <a:cubicBezTo>
                  <a:pt x="2351314" y="3256038"/>
                  <a:pt x="2364740" y="3244487"/>
                  <a:pt x="2380342" y="3236686"/>
                </a:cubicBezTo>
                <a:cubicBezTo>
                  <a:pt x="2394026" y="3229844"/>
                  <a:pt x="2411938" y="3231729"/>
                  <a:pt x="2423885" y="3222171"/>
                </a:cubicBezTo>
                <a:cubicBezTo>
                  <a:pt x="2461284" y="3192251"/>
                  <a:pt x="2491618" y="3154438"/>
                  <a:pt x="2525485" y="3120571"/>
                </a:cubicBezTo>
                <a:cubicBezTo>
                  <a:pt x="2539999" y="3106057"/>
                  <a:pt x="2556712" y="3093449"/>
                  <a:pt x="2569028" y="3077028"/>
                </a:cubicBezTo>
                <a:cubicBezTo>
                  <a:pt x="2583542" y="3057676"/>
                  <a:pt x="2596828" y="3037338"/>
                  <a:pt x="2612571" y="3018971"/>
                </a:cubicBezTo>
                <a:cubicBezTo>
                  <a:pt x="2625929" y="3003386"/>
                  <a:pt x="2642973" y="2991197"/>
                  <a:pt x="2656114" y="2975428"/>
                </a:cubicBezTo>
                <a:cubicBezTo>
                  <a:pt x="2667281" y="2962027"/>
                  <a:pt x="2673975" y="2945287"/>
                  <a:pt x="2685142" y="2931886"/>
                </a:cubicBezTo>
                <a:cubicBezTo>
                  <a:pt x="2698283" y="2916117"/>
                  <a:pt x="2716754" y="2905046"/>
                  <a:pt x="2728685" y="2888343"/>
                </a:cubicBezTo>
                <a:cubicBezTo>
                  <a:pt x="2741261" y="2870737"/>
                  <a:pt x="2746979" y="2849072"/>
                  <a:pt x="2757714" y="2830286"/>
                </a:cubicBezTo>
                <a:cubicBezTo>
                  <a:pt x="2888663" y="2601127"/>
                  <a:pt x="2807016" y="2760712"/>
                  <a:pt x="2873828" y="2627086"/>
                </a:cubicBezTo>
                <a:cubicBezTo>
                  <a:pt x="2934659" y="2383765"/>
                  <a:pt x="2877060" y="2631084"/>
                  <a:pt x="2917371" y="2409371"/>
                </a:cubicBezTo>
                <a:cubicBezTo>
                  <a:pt x="2920939" y="2389745"/>
                  <a:pt x="2928317" y="2370940"/>
                  <a:pt x="2931885" y="2351314"/>
                </a:cubicBezTo>
                <a:cubicBezTo>
                  <a:pt x="2938005" y="2317655"/>
                  <a:pt x="2939691" y="2283260"/>
                  <a:pt x="2946400" y="2249714"/>
                </a:cubicBezTo>
                <a:cubicBezTo>
                  <a:pt x="2954224" y="2210593"/>
                  <a:pt x="2975428" y="2133600"/>
                  <a:pt x="2975428" y="2133600"/>
                </a:cubicBezTo>
                <a:cubicBezTo>
                  <a:pt x="2983966" y="2056758"/>
                  <a:pt x="3004879" y="1856139"/>
                  <a:pt x="3018971" y="1799771"/>
                </a:cubicBezTo>
                <a:lnTo>
                  <a:pt x="3033485" y="1741714"/>
                </a:lnTo>
                <a:cubicBezTo>
                  <a:pt x="3038323" y="1673981"/>
                  <a:pt x="3041243" y="1606083"/>
                  <a:pt x="3048000" y="1538514"/>
                </a:cubicBezTo>
                <a:cubicBezTo>
                  <a:pt x="3057948" y="1439037"/>
                  <a:pt x="3060694" y="1475040"/>
                  <a:pt x="3077028" y="1393371"/>
                </a:cubicBezTo>
                <a:cubicBezTo>
                  <a:pt x="3082799" y="1364514"/>
                  <a:pt x="3088103" y="1335513"/>
                  <a:pt x="3091542" y="1306286"/>
                </a:cubicBezTo>
                <a:cubicBezTo>
                  <a:pt x="3097786" y="1253213"/>
                  <a:pt x="3099429" y="1199654"/>
                  <a:pt x="3106057" y="1146628"/>
                </a:cubicBezTo>
                <a:cubicBezTo>
                  <a:pt x="3109117" y="1122149"/>
                  <a:pt x="3116158" y="1098328"/>
                  <a:pt x="3120571" y="1074057"/>
                </a:cubicBezTo>
                <a:cubicBezTo>
                  <a:pt x="3125835" y="1045103"/>
                  <a:pt x="3130247" y="1016000"/>
                  <a:pt x="3135085" y="986971"/>
                </a:cubicBezTo>
                <a:cubicBezTo>
                  <a:pt x="3139923" y="904723"/>
                  <a:pt x="3141402" y="822209"/>
                  <a:pt x="3149600" y="740228"/>
                </a:cubicBezTo>
                <a:cubicBezTo>
                  <a:pt x="3151122" y="725005"/>
                  <a:pt x="3160795" y="711621"/>
                  <a:pt x="3164114" y="696686"/>
                </a:cubicBezTo>
                <a:cubicBezTo>
                  <a:pt x="3170498" y="667958"/>
                  <a:pt x="3172244" y="638328"/>
                  <a:pt x="3178628" y="609600"/>
                </a:cubicBezTo>
                <a:cubicBezTo>
                  <a:pt x="3181947" y="594665"/>
                  <a:pt x="3189116" y="580817"/>
                  <a:pt x="3193142" y="566057"/>
                </a:cubicBezTo>
                <a:cubicBezTo>
                  <a:pt x="3203639" y="527567"/>
                  <a:pt x="3212495" y="488648"/>
                  <a:pt x="3222171" y="449943"/>
                </a:cubicBezTo>
                <a:cubicBezTo>
                  <a:pt x="3239800" y="379426"/>
                  <a:pt x="3239339" y="387825"/>
                  <a:pt x="3251200" y="304800"/>
                </a:cubicBezTo>
                <a:cubicBezTo>
                  <a:pt x="3256716" y="266186"/>
                  <a:pt x="3258737" y="227063"/>
                  <a:pt x="3265714" y="188686"/>
                </a:cubicBezTo>
                <a:cubicBezTo>
                  <a:pt x="3268451" y="173633"/>
                  <a:pt x="3276517" y="159986"/>
                  <a:pt x="3280228" y="145143"/>
                </a:cubicBezTo>
                <a:cubicBezTo>
                  <a:pt x="3286211" y="121210"/>
                  <a:pt x="3288759" y="96504"/>
                  <a:pt x="3294742" y="72571"/>
                </a:cubicBezTo>
                <a:cubicBezTo>
                  <a:pt x="3298453" y="57728"/>
                  <a:pt x="3299699" y="40975"/>
                  <a:pt x="3309257" y="29028"/>
                </a:cubicBezTo>
                <a:cubicBezTo>
                  <a:pt x="3320154" y="15407"/>
                  <a:pt x="3338286" y="9676"/>
                  <a:pt x="3352800" y="0"/>
                </a:cubicBezTo>
                <a:cubicBezTo>
                  <a:pt x="3372152" y="29029"/>
                  <a:pt x="3399824" y="53988"/>
                  <a:pt x="3410857" y="87086"/>
                </a:cubicBezTo>
                <a:cubicBezTo>
                  <a:pt x="3437987" y="168476"/>
                  <a:pt x="3421662" y="115789"/>
                  <a:pt x="3454400" y="246743"/>
                </a:cubicBezTo>
                <a:lnTo>
                  <a:pt x="3468914" y="304800"/>
                </a:lnTo>
                <a:cubicBezTo>
                  <a:pt x="3473752" y="1112762"/>
                  <a:pt x="3474350" y="1920761"/>
                  <a:pt x="3483428" y="2728686"/>
                </a:cubicBezTo>
                <a:cubicBezTo>
                  <a:pt x="3484028" y="2782121"/>
                  <a:pt x="3492041" y="2835231"/>
                  <a:pt x="3497942" y="2888343"/>
                </a:cubicBezTo>
                <a:cubicBezTo>
                  <a:pt x="3501762" y="2922722"/>
                  <a:pt x="3507390" y="2994324"/>
                  <a:pt x="3526971" y="3033486"/>
                </a:cubicBezTo>
                <a:cubicBezTo>
                  <a:pt x="3534772" y="3049088"/>
                  <a:pt x="3546324" y="3062514"/>
                  <a:pt x="3556000" y="3077028"/>
                </a:cubicBezTo>
                <a:lnTo>
                  <a:pt x="3585028" y="3164114"/>
                </a:lnTo>
                <a:cubicBezTo>
                  <a:pt x="3592936" y="3187840"/>
                  <a:pt x="3604876" y="3236391"/>
                  <a:pt x="3628571" y="3251200"/>
                </a:cubicBezTo>
                <a:cubicBezTo>
                  <a:pt x="3654519" y="3267417"/>
                  <a:pt x="3686628" y="3270552"/>
                  <a:pt x="3715657" y="3280228"/>
                </a:cubicBezTo>
                <a:cubicBezTo>
                  <a:pt x="3787125" y="3304051"/>
                  <a:pt x="3744096" y="3292226"/>
                  <a:pt x="3846285" y="3309257"/>
                </a:cubicBezTo>
                <a:cubicBezTo>
                  <a:pt x="3831771" y="3314095"/>
                  <a:pt x="3802742" y="3308472"/>
                  <a:pt x="3802742" y="3323771"/>
                </a:cubicBezTo>
                <a:cubicBezTo>
                  <a:pt x="3802742" y="3344297"/>
                  <a:pt x="3827598" y="3358820"/>
                  <a:pt x="3846285" y="3367314"/>
                </a:cubicBezTo>
                <a:cubicBezTo>
                  <a:pt x="3882605" y="3383823"/>
                  <a:pt x="3924551" y="3383727"/>
                  <a:pt x="3962400" y="3396343"/>
                </a:cubicBezTo>
                <a:lnTo>
                  <a:pt x="4093028" y="3439886"/>
                </a:lnTo>
                <a:lnTo>
                  <a:pt x="4136571" y="3454400"/>
                </a:lnTo>
                <a:cubicBezTo>
                  <a:pt x="4151085" y="3459238"/>
                  <a:pt x="4165112" y="3465914"/>
                  <a:pt x="4180114" y="3468914"/>
                </a:cubicBezTo>
                <a:lnTo>
                  <a:pt x="4252685" y="3483428"/>
                </a:lnTo>
                <a:cubicBezTo>
                  <a:pt x="4363961" y="3478590"/>
                  <a:pt x="4475396" y="3476577"/>
                  <a:pt x="4586514" y="3468914"/>
                </a:cubicBezTo>
                <a:cubicBezTo>
                  <a:pt x="4615873" y="3466889"/>
                  <a:pt x="4644351" y="3457650"/>
                  <a:pt x="4673600" y="3454400"/>
                </a:cubicBezTo>
                <a:cubicBezTo>
                  <a:pt x="4731502" y="3447967"/>
                  <a:pt x="4789714" y="3444724"/>
                  <a:pt x="4847771" y="3439886"/>
                </a:cubicBezTo>
                <a:cubicBezTo>
                  <a:pt x="4961153" y="3411539"/>
                  <a:pt x="4876635" y="3425897"/>
                  <a:pt x="5065485" y="3439886"/>
                </a:cubicBezTo>
                <a:cubicBezTo>
                  <a:pt x="5142834" y="3445616"/>
                  <a:pt x="5220304" y="3449562"/>
                  <a:pt x="5297714" y="3454400"/>
                </a:cubicBezTo>
                <a:cubicBezTo>
                  <a:pt x="5462209" y="3449562"/>
                  <a:pt x="5626839" y="3448104"/>
                  <a:pt x="5791200" y="3439886"/>
                </a:cubicBezTo>
                <a:cubicBezTo>
                  <a:pt x="5820592" y="3438416"/>
                  <a:pt x="5848856" y="3425371"/>
                  <a:pt x="5878285" y="3425371"/>
                </a:cubicBezTo>
                <a:cubicBezTo>
                  <a:pt x="6067033" y="3425371"/>
                  <a:pt x="6255656" y="3435048"/>
                  <a:pt x="6444342" y="3439886"/>
                </a:cubicBezTo>
                <a:cubicBezTo>
                  <a:pt x="6473371" y="3449562"/>
                  <a:pt x="6501743" y="3461493"/>
                  <a:pt x="6531428" y="3468914"/>
                </a:cubicBezTo>
                <a:cubicBezTo>
                  <a:pt x="6550780" y="3473752"/>
                  <a:pt x="6570964" y="3476019"/>
                  <a:pt x="6589485" y="3483428"/>
                </a:cubicBezTo>
                <a:cubicBezTo>
                  <a:pt x="6595838" y="3485969"/>
                  <a:pt x="6599162" y="3493105"/>
                  <a:pt x="6604000" y="3497943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23611" y="5459018"/>
            <a:ext cx="45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x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7729" y="5459018"/>
            <a:ext cx="45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x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6654" y="5459018"/>
            <a:ext cx="45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x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0772" y="5459018"/>
            <a:ext cx="45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x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638" y="5459018"/>
            <a:ext cx="45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x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5891" y="5459018"/>
            <a:ext cx="45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x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4359" y="5459018"/>
            <a:ext cx="45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x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7445" y="5459018"/>
            <a:ext cx="45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x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7094" y="5459018"/>
            <a:ext cx="45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x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2631" y="5459018"/>
            <a:ext cx="45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x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86831" y="5459018"/>
            <a:ext cx="45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x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3537" y="5459018"/>
            <a:ext cx="45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x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55345" y="6396874"/>
            <a:ext cx="364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 for specular or glossy BRDFs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5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Monte-Carlo Integration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General formula: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457200" lvl="1" indent="0">
                  <a:buNone/>
                </a:pPr>
                <a:r>
                  <a:rPr lang="en-US" dirty="0" smtClean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endParaRPr lang="en-US" dirty="0" smtClean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 smtClean="0"/>
                  <a:t>Example	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e>
                                        <m:sup>
                                          <m:r>
                                            <a:rPr lang="en-US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50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func>
                                </m:num>
                                <m:den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</m:rad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Sup>
                                                <m:sSub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bSup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</m:e>
                          </m:nary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 smtClean="0"/>
              </a:p>
              <a:p>
                <a:pPr marL="457200" lvl="1" indent="0">
                  <a:buNone/>
                </a:pPr>
                <a:r>
                  <a:rPr lang="en-US" dirty="0" smtClean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41" y="986119"/>
            <a:ext cx="5300491" cy="3159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208035" y="2710911"/>
                <a:ext cx="932563" cy="797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b="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8035" y="2710911"/>
                <a:ext cx="932563" cy="79746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059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methods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3d </a:t>
            </a:r>
            <a:r>
              <a:rPr lang="en-US" dirty="0" smtClean="0"/>
              <a:t>rendering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7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Integration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/>
                  <a:t>Other example</a:t>
                </a:r>
                <a:br>
                  <a:rPr lang="en-US" dirty="0" smtClean="0"/>
                </a:br>
                <a:endParaRPr 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nary>
                                    <m:nary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=−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  <m:e>
                                      <m:nary>
                                        <m:nary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=−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sup>
                                        <m:e>
                                          <m:nary>
                                            <m:naryPr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=−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𝜋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𝜋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sup>
                                            <m:e>
                                              <m:func>
                                                <m:func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sSup>
                                                    <m:sSupPr>
                                                      <m:ctrlP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b="0" i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cos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50</m:t>
                                                      </m:r>
                                                    </m:sup>
                                                  </m:sSup>
                                                </m:fName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∗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∗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∗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</m:e>
                                          </m:nary>
                                        </m:e>
                                      </m:nary>
                                    </m:e>
                                  </m:nary>
                                </m:e>
                                <m:sup/>
                              </m:sSup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e>
                                        <m:sup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50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num>
                                <m:den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</m:rad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Sup>
                                                <m:sSub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</m:e>
                          </m:nary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dirty="0" smtClean="0"/>
                  <a:t>Unlike rectangle integration, STILL a single sum</a:t>
                </a:r>
              </a:p>
              <a:p>
                <a:pPr lvl="1"/>
                <a:endParaRPr lang="en-US" dirty="0"/>
              </a:p>
              <a:p>
                <a:r>
                  <a:rPr lang="en-US" dirty="0" smtClean="0"/>
                  <a:t>Property</a:t>
                </a:r>
              </a:p>
              <a:p>
                <a:pPr lvl="1"/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we have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... So there is equality, and you can take a single sample: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 smtClean="0"/>
                  <a:t>, or even 0 sample!</a:t>
                </a:r>
              </a:p>
              <a:p>
                <a:pPr lvl="1"/>
                <a:r>
                  <a:rPr lang="en-US" dirty="0" smtClean="0"/>
                  <a:t>...so 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....but if you know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, this means you already knew how to integrate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So this NEVER happens: you always have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 smtClean="0"/>
                  <a:t> “similar”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 smtClean="0"/>
                  <a:t> but not equal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22" t="-2521"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459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786020"/>
              </p:ext>
            </p:extLst>
          </p:nvPr>
        </p:nvGraphicFramePr>
        <p:xfrm>
          <a:off x="4517320" y="1027906"/>
          <a:ext cx="4500853" cy="457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Image" r:id="rId3" imgW="6323760" imgH="6425280" progId="Photoshop.Image.13">
                  <p:embed/>
                </p:oleObj>
              </mc:Choice>
              <mc:Fallback>
                <p:oleObj name="Image" r:id="rId3" imgW="6323760" imgH="6425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7320" y="1027906"/>
                        <a:ext cx="4500853" cy="4573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30530" y="5791200"/>
            <a:ext cx="307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 random sampling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1791" y="5850235"/>
            <a:ext cx="9978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Following material from:</a:t>
            </a:r>
          </a:p>
          <a:p>
            <a:pPr algn="just"/>
            <a:r>
              <a:rPr lang="en-US" b="1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Fourier </a:t>
            </a:r>
            <a:r>
              <a:rPr 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Analysis of Numerical Integration in Monte Carlo Rendering: Theory and Practice</a:t>
            </a:r>
            <a:br>
              <a:rPr lang="en-US" b="1" dirty="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b="1" dirty="0" err="1">
                <a:solidFill>
                  <a:srgbClr val="000000"/>
                </a:solidFill>
                <a:latin typeface="Helvetica" panose="020B0604020202020204" pitchFamily="34" charset="0"/>
              </a:rPr>
              <a:t>Kartic</a:t>
            </a:r>
            <a:r>
              <a:rPr 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Helvetica" panose="020B0604020202020204" pitchFamily="34" charset="0"/>
              </a:rPr>
              <a:t>Subr</a:t>
            </a:r>
            <a:r>
              <a:rPr 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Helvetica" panose="020B0604020202020204" pitchFamily="34" charset="0"/>
              </a:rPr>
              <a:t>Gurprit</a:t>
            </a:r>
            <a:r>
              <a:rPr 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 Singh, </a:t>
            </a:r>
            <a:r>
              <a:rPr lang="en-US" b="1" dirty="0" err="1">
                <a:solidFill>
                  <a:srgbClr val="000000"/>
                </a:solidFill>
                <a:latin typeface="Helvetica" panose="020B0604020202020204" pitchFamily="34" charset="0"/>
              </a:rPr>
              <a:t>Wojciech</a:t>
            </a:r>
            <a:r>
              <a:rPr 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Helvetica" panose="020B0604020202020204" pitchFamily="34" charset="0"/>
              </a:rPr>
              <a:t>Jarosz</a:t>
            </a:r>
            <a:endParaRPr lang="en-US" b="1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41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048064"/>
              </p:ext>
            </p:extLst>
          </p:nvPr>
        </p:nvGraphicFramePr>
        <p:xfrm>
          <a:off x="4543823" y="1132269"/>
          <a:ext cx="4401393" cy="4437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name="Image" r:id="rId3" imgW="6221880" imgH="6273000" progId="Photoshop.Image.13">
                  <p:embed/>
                </p:oleObj>
              </mc:Choice>
              <mc:Fallback>
                <p:oleObj name="Image" r:id="rId3" imgW="6221880" imgH="6273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43823" y="1132269"/>
                        <a:ext cx="4401393" cy="4437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30530" y="5791200"/>
            <a:ext cx="307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 random 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4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318159"/>
              </p:ext>
            </p:extLst>
          </p:nvPr>
        </p:nvGraphicFramePr>
        <p:xfrm>
          <a:off x="379895" y="1475478"/>
          <a:ext cx="2507413" cy="2523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" name="Image" r:id="rId3" imgW="4063320" imgH="4088880" progId="Photoshop.Image.13">
                  <p:embed/>
                </p:oleObj>
              </mc:Choice>
              <mc:Fallback>
                <p:oleObj name="Image" r:id="rId3" imgW="4063320" imgH="4088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9895" y="1475478"/>
                        <a:ext cx="2507413" cy="2523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263927"/>
              </p:ext>
            </p:extLst>
          </p:nvPr>
        </p:nvGraphicFramePr>
        <p:xfrm>
          <a:off x="3233297" y="1475479"/>
          <a:ext cx="2480653" cy="2480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6" name="Image" r:id="rId5" imgW="6221880" imgH="6221880" progId="Photoshop.Image.13">
                  <p:embed/>
                </p:oleObj>
              </mc:Choice>
              <mc:Fallback>
                <p:oleObj name="Image" r:id="rId5" imgW="6221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3297" y="1475479"/>
                        <a:ext cx="2480653" cy="2480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6385" y="3905800"/>
            <a:ext cx="307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 random sampling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77801" y="3932292"/>
            <a:ext cx="179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Regular sampling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725943"/>
              </p:ext>
            </p:extLst>
          </p:nvPr>
        </p:nvGraphicFramePr>
        <p:xfrm>
          <a:off x="6082749" y="1475478"/>
          <a:ext cx="2457156" cy="2447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7" name="Image" r:id="rId7" imgW="6247440" imgH="6221880" progId="Photoshop.Image.13">
                  <p:embed/>
                </p:oleObj>
              </mc:Choice>
              <mc:Fallback>
                <p:oleObj name="Image" r:id="rId7" imgW="624744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82749" y="1475478"/>
                        <a:ext cx="2457156" cy="2447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37232" y="3956136"/>
            <a:ext cx="270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Jittered/stratified sampling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255809"/>
              </p:ext>
            </p:extLst>
          </p:nvPr>
        </p:nvGraphicFramePr>
        <p:xfrm>
          <a:off x="673082" y="4301636"/>
          <a:ext cx="7813815" cy="2571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8" name="Image" r:id="rId9" imgW="15898320" imgH="5231520" progId="Photoshop.Image.13">
                  <p:embed/>
                </p:oleObj>
              </mc:Choice>
              <mc:Fallback>
                <p:oleObj name="Image" r:id="rId9" imgW="15898320" imgH="5231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3082" y="4301636"/>
                        <a:ext cx="7813815" cy="2571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963073"/>
              </p:ext>
            </p:extLst>
          </p:nvPr>
        </p:nvGraphicFramePr>
        <p:xfrm>
          <a:off x="9516183" y="600835"/>
          <a:ext cx="2399188" cy="243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9" name="Image" r:id="rId11" imgW="4037760" imgH="4088880" progId="Photoshop.Image.13">
                  <p:embed/>
                </p:oleObj>
              </mc:Choice>
              <mc:Fallback>
                <p:oleObj name="Image" r:id="rId11" imgW="4037760" imgH="4088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516183" y="600835"/>
                        <a:ext cx="2399188" cy="2430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046266" y="3031154"/>
            <a:ext cx="1339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 Disk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194191"/>
              </p:ext>
            </p:extLst>
          </p:nvPr>
        </p:nvGraphicFramePr>
        <p:xfrm>
          <a:off x="9542690" y="3692033"/>
          <a:ext cx="2399186" cy="2430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0" name="Image" r:id="rId13" imgW="4037760" imgH="4088880" progId="Photoshop.Image.13">
                  <p:embed/>
                </p:oleObj>
              </mc:Choice>
              <mc:Fallback>
                <p:oleObj name="Image" r:id="rId13" imgW="4037760" imgH="4088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542690" y="3692033"/>
                        <a:ext cx="2399186" cy="2430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0404690" y="6044567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CCVT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09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105694"/>
              </p:ext>
            </p:extLst>
          </p:nvPr>
        </p:nvGraphicFramePr>
        <p:xfrm>
          <a:off x="28575" y="1665288"/>
          <a:ext cx="12134850" cy="352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0" name="Image" r:id="rId3" imgW="16177680" imgH="4698360" progId="Photoshop.Image.13">
                  <p:embed/>
                </p:oleObj>
              </mc:Choice>
              <mc:Fallback>
                <p:oleObj name="Image" r:id="rId3" imgW="16177680" imgH="4698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575" y="1665288"/>
                        <a:ext cx="12134850" cy="352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17170" y="5592188"/>
            <a:ext cx="3157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Uniform sampling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84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158836"/>
              </p:ext>
            </p:extLst>
          </p:nvPr>
        </p:nvGraphicFramePr>
        <p:xfrm>
          <a:off x="38100" y="1655763"/>
          <a:ext cx="12115800" cy="354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Image" r:id="rId3" imgW="16152120" imgH="4723560" progId="Photoshop.Image.13">
                  <p:embed/>
                </p:oleObj>
              </mc:Choice>
              <mc:Fallback>
                <p:oleObj name="Image" r:id="rId3" imgW="16152120" imgH="4723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" y="1655763"/>
                        <a:ext cx="12115800" cy="354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17170" y="5592188"/>
            <a:ext cx="3031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Jittered sampling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665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469856"/>
              </p:ext>
            </p:extLst>
          </p:nvPr>
        </p:nvGraphicFramePr>
        <p:xfrm>
          <a:off x="38100" y="1693863"/>
          <a:ext cx="12115800" cy="346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4" name="Image" r:id="rId3" imgW="16152120" imgH="4622040" progId="Photoshop.Image.13">
                  <p:embed/>
                </p:oleObj>
              </mc:Choice>
              <mc:Fallback>
                <p:oleObj name="Image" r:id="rId3" imgW="16152120" imgH="4622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" y="1693863"/>
                        <a:ext cx="12115800" cy="346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97803" y="5633750"/>
            <a:ext cx="2239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Poisson Disk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749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analysis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888767"/>
              </p:ext>
            </p:extLst>
          </p:nvPr>
        </p:nvGraphicFramePr>
        <p:xfrm>
          <a:off x="28575" y="1665288"/>
          <a:ext cx="12134850" cy="352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8" name="Image" r:id="rId3" imgW="16177680" imgH="4698360" progId="Photoshop.Image.13">
                  <p:embed/>
                </p:oleObj>
              </mc:Choice>
              <mc:Fallback>
                <p:oleObj name="Image" r:id="rId3" imgW="16177680" imgH="4698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575" y="1665288"/>
                        <a:ext cx="12134850" cy="352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97803" y="5633750"/>
            <a:ext cx="10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CCVT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86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Integration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Convergence rate : </a:t>
                </a:r>
                <a:r>
                  <a:rPr lang="en-US" dirty="0"/>
                  <a:t>Depends on frequency of </a:t>
                </a:r>
                <a:r>
                  <a:rPr lang="en-US" dirty="0" smtClean="0"/>
                  <a:t>samples</a:t>
                </a:r>
              </a:p>
              <a:p>
                <a:pPr lvl="1"/>
                <a:r>
                  <a:rPr lang="en-US" dirty="0" smtClean="0"/>
                  <a:t>Random: variance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Jitter : </a:t>
                </a:r>
                <a:r>
                  <a:rPr lang="en-US" dirty="0"/>
                  <a:t>variance </a:t>
                </a:r>
                <a:r>
                  <a:rPr lang="en-US" dirty="0" smtClean="0"/>
                  <a:t>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1.5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Poisson Disk : </a:t>
                </a:r>
                <a:r>
                  <a:rPr lang="en-US" dirty="0"/>
                  <a:t>variance </a:t>
                </a:r>
                <a:r>
                  <a:rPr lang="en-US" dirty="0" smtClean="0"/>
                  <a:t>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CCVT: variance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1.5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With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error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variance</m:t>
                        </m:r>
                      </m:e>
                    </m:rad>
                  </m:oMath>
                </a14:m>
                <a:endParaRPr lang="en-US" dirty="0" smtClean="0"/>
              </a:p>
              <a:p>
                <a:r>
                  <a:rPr lang="en-US" dirty="0" smtClean="0"/>
                  <a:t>So, using standard random numbers, 4x more samples for 2x accuracy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 r="-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11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idea: Change of variables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1177" y="1825625"/>
                <a:ext cx="11346024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177" y="1825625"/>
                <a:ext cx="11346024" cy="4351338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6214189" y="2715208"/>
                <a:ext cx="59715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189" y="2715208"/>
                <a:ext cx="597159" cy="6155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V="1">
            <a:off x="5756774" y="4908321"/>
            <a:ext cx="1070814" cy="117347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049257" y="5996137"/>
            <a:ext cx="2745818" cy="12142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043975" y="5827086"/>
            <a:ext cx="206032" cy="1690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3049258" y="5996138"/>
            <a:ext cx="206032" cy="2007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3244725" y="5832369"/>
            <a:ext cx="95208" cy="369802"/>
          </a:xfrm>
          <a:custGeom>
            <a:avLst/>
            <a:gdLst>
              <a:gd name="connsiteX0" fmla="*/ 0 w 148462"/>
              <a:gd name="connsiteY0" fmla="*/ 0 h 576649"/>
              <a:gd name="connsiteX1" fmla="*/ 148281 w 148462"/>
              <a:gd name="connsiteY1" fmla="*/ 263611 h 576649"/>
              <a:gd name="connsiteX2" fmla="*/ 32951 w 148462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62" h="576649">
                <a:moveTo>
                  <a:pt x="0" y="0"/>
                </a:moveTo>
                <a:cubicBezTo>
                  <a:pt x="71394" y="83751"/>
                  <a:pt x="142789" y="167503"/>
                  <a:pt x="148281" y="263611"/>
                </a:cubicBezTo>
                <a:cubicBezTo>
                  <a:pt x="153773" y="359719"/>
                  <a:pt x="32951" y="576649"/>
                  <a:pt x="32951" y="57664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/>
          <p:cNvSpPr/>
          <p:nvPr/>
        </p:nvSpPr>
        <p:spPr>
          <a:xfrm rot="16200000">
            <a:off x="3245925" y="5549480"/>
            <a:ext cx="1313779" cy="724263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92329" y="5943309"/>
            <a:ext cx="47604" cy="105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0800000">
            <a:off x="5756774" y="5827086"/>
            <a:ext cx="903372" cy="9033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096134" y="5755848"/>
            <a:ext cx="698941" cy="3406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419828" y="5703267"/>
                <a:ext cx="121797" cy="1776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828" y="5703267"/>
                <a:ext cx="121797" cy="177638"/>
              </a:xfrm>
              <a:prstGeom prst="rect">
                <a:avLst/>
              </a:prstGeom>
              <a:blipFill rotWithShape="0">
                <a:blip r:embed="rId4"/>
                <a:stretch>
                  <a:fillRect l="-50000" r="-60000" b="-5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 rot="10800000">
            <a:off x="6827588" y="4537777"/>
            <a:ext cx="903372" cy="9033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096000" y="4844622"/>
            <a:ext cx="718926" cy="677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6332776" y="4439895"/>
                <a:ext cx="245260" cy="333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776" y="4439895"/>
                <a:ext cx="245260" cy="333489"/>
              </a:xfrm>
              <a:prstGeom prst="rect">
                <a:avLst/>
              </a:prstGeom>
              <a:blipFill rotWithShape="0">
                <a:blip r:embed="rId5"/>
                <a:stretch>
                  <a:fillRect l="-15000" r="-2750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5540961" y="6124068"/>
                <a:ext cx="1833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961" y="6124068"/>
                <a:ext cx="183320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6876755" y="4773384"/>
                <a:ext cx="235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755" y="4773384"/>
                <a:ext cx="235642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8205" t="-4444" r="-25641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>
            <a:off x="5480726" y="4805386"/>
            <a:ext cx="1830070" cy="11874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7310275" y="6048426"/>
                <a:ext cx="6340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275" y="6048426"/>
                <a:ext cx="634084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7692" r="-865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5902037" y="5349107"/>
                <a:ext cx="2942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037" y="5349107"/>
                <a:ext cx="294247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2500" r="-10417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4707667" y="6101536"/>
                <a:ext cx="3232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667" y="6101536"/>
                <a:ext cx="323230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1321" r="-377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413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 rot="1402297">
            <a:off x="1042953" y="1999782"/>
            <a:ext cx="3634064" cy="3216245"/>
          </a:xfrm>
          <a:prstGeom prst="triangle">
            <a:avLst/>
          </a:prstGeom>
          <a:solidFill>
            <a:srgbClr val="31FF67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36889" y="6046302"/>
            <a:ext cx="1876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Rasterization</a:t>
            </a:r>
            <a:endParaRPr lang="en-US" dirty="0" smtClean="0"/>
          </a:p>
          <a:p>
            <a:r>
              <a:rPr lang="en-US" dirty="0" smtClean="0"/>
              <a:t>(OpenGL, DirectX)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42424" y="6079176"/>
            <a:ext cx="2824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Raytracing</a:t>
            </a:r>
            <a:endParaRPr lang="en-US" dirty="0" smtClean="0"/>
          </a:p>
          <a:p>
            <a:pPr algn="ctr"/>
            <a:r>
              <a:rPr lang="en-US" dirty="0" smtClean="0"/>
              <a:t>(physically-based rendering)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4837" y="2070652"/>
            <a:ext cx="4280452" cy="377687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4837" y="2070652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4837" y="3004930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4837" y="3972339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4837" y="4906617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-761312" y="3704121"/>
            <a:ext cx="3770525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>
            <a:off x="170235" y="3704118"/>
            <a:ext cx="3770525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>
            <a:off x="1107822" y="3704119"/>
            <a:ext cx="3770525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2071769" y="3707293"/>
            <a:ext cx="3776875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741292" y="2574235"/>
            <a:ext cx="503584" cy="42296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44730" y="2574235"/>
            <a:ext cx="463684" cy="42296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44730" y="2068479"/>
            <a:ext cx="457276" cy="49912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44730" y="2997200"/>
            <a:ext cx="457130" cy="50468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741234" y="2997200"/>
            <a:ext cx="503496" cy="50681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244788" y="3500783"/>
            <a:ext cx="457130" cy="47873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44934" y="3990561"/>
            <a:ext cx="457130" cy="47873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244730" y="4461014"/>
            <a:ext cx="457130" cy="44560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244730" y="4912845"/>
            <a:ext cx="457130" cy="48244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251284" y="5403851"/>
            <a:ext cx="457130" cy="43732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41088" y="3505636"/>
            <a:ext cx="503496" cy="47333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741030" y="3981134"/>
            <a:ext cx="503496" cy="48599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41030" y="4469809"/>
            <a:ext cx="503496" cy="43668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41030" y="4908941"/>
            <a:ext cx="503496" cy="49491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301533" y="4908939"/>
            <a:ext cx="453015" cy="49491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307290" y="4469055"/>
            <a:ext cx="448016" cy="43744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307290" y="3978451"/>
            <a:ext cx="442260" cy="48256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307290" y="3502200"/>
            <a:ext cx="442260" cy="48256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307290" y="2994517"/>
            <a:ext cx="442260" cy="51348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811963" y="2999980"/>
            <a:ext cx="501677" cy="51348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806420" y="3507998"/>
            <a:ext cx="501677" cy="4776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806420" y="3991960"/>
            <a:ext cx="501677" cy="47033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805875" y="4462413"/>
            <a:ext cx="501677" cy="44652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384856" y="3985710"/>
            <a:ext cx="418645" cy="47530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384371" y="3514311"/>
            <a:ext cx="418645" cy="4722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384856" y="4462413"/>
            <a:ext cx="418645" cy="43785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71352" y="3985608"/>
            <a:ext cx="513019" cy="49031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4953000" y="133350"/>
            <a:ext cx="0" cy="14287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945138" y="1562100"/>
            <a:ext cx="1426013" cy="381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953000" y="688678"/>
            <a:ext cx="724195" cy="8734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92" idx="1"/>
            <a:endCxn id="16" idx="2"/>
          </p:cNvCxnSpPr>
          <p:nvPr/>
        </p:nvCxnSpPr>
        <p:spPr>
          <a:xfrm flipH="1">
            <a:off x="554107" y="934632"/>
            <a:ext cx="4235476" cy="3428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92" idx="0"/>
            <a:endCxn id="16" idx="0"/>
          </p:cNvCxnSpPr>
          <p:nvPr/>
        </p:nvCxnSpPr>
        <p:spPr>
          <a:xfrm flipH="1">
            <a:off x="3497916" y="77639"/>
            <a:ext cx="2552001" cy="2054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92" idx="2"/>
            <a:endCxn id="16" idx="4"/>
          </p:cNvCxnSpPr>
          <p:nvPr/>
        </p:nvCxnSpPr>
        <p:spPr>
          <a:xfrm flipH="1">
            <a:off x="3890001" y="2546140"/>
            <a:ext cx="1701764" cy="32587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reeform 91"/>
          <p:cNvSpPr/>
          <p:nvPr/>
        </p:nvSpPr>
        <p:spPr>
          <a:xfrm rot="21042745">
            <a:off x="4867472" y="173686"/>
            <a:ext cx="1382122" cy="2362200"/>
          </a:xfrm>
          <a:custGeom>
            <a:avLst/>
            <a:gdLst>
              <a:gd name="connsiteX0" fmla="*/ 990600 w 990600"/>
              <a:gd name="connsiteY0" fmla="*/ 0 h 2171700"/>
              <a:gd name="connsiteX1" fmla="*/ 0 w 990600"/>
              <a:gd name="connsiteY1" fmla="*/ 590550 h 2171700"/>
              <a:gd name="connsiteX2" fmla="*/ 381000 w 990600"/>
              <a:gd name="connsiteY2" fmla="*/ 2171700 h 2171700"/>
              <a:gd name="connsiteX3" fmla="*/ 990600 w 990600"/>
              <a:gd name="connsiteY3" fmla="*/ 0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2171700">
                <a:moveTo>
                  <a:pt x="990600" y="0"/>
                </a:moveTo>
                <a:lnTo>
                  <a:pt x="0" y="590550"/>
                </a:lnTo>
                <a:lnTo>
                  <a:pt x="381000" y="2171700"/>
                </a:lnTo>
                <a:lnTo>
                  <a:pt x="990600" y="0"/>
                </a:lnTo>
                <a:close/>
              </a:path>
            </a:pathLst>
          </a:custGeom>
          <a:solidFill>
            <a:srgbClr val="31FF67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7614540" y="2085498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7614540" y="3019776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7614540" y="3987185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7614540" y="4921463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 rot="16200000">
            <a:off x="6406204" y="3731153"/>
            <a:ext cx="3794899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 rot="16200000">
            <a:off x="7337750" y="3731151"/>
            <a:ext cx="3794901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 rot="16200000">
            <a:off x="8275338" y="3731151"/>
            <a:ext cx="3794899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 rot="16200000">
            <a:off x="9242460" y="3731150"/>
            <a:ext cx="3794899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7614540" y="2103525"/>
            <a:ext cx="4280452" cy="377687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" y="5217239"/>
            <a:ext cx="1641433" cy="161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1286" y="809460"/>
            <a:ext cx="2100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Projection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2122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75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25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75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/>
      <p:bldP spid="2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 flipV="1">
            <a:off x="5631979" y="2510237"/>
            <a:ext cx="1669769" cy="182985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410025" y="4206518"/>
            <a:ext cx="4281679" cy="18934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Tracing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401788" y="3942910"/>
            <a:ext cx="321275" cy="2636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1410026" y="4206520"/>
            <a:ext cx="321275" cy="3130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1714826" y="3951147"/>
            <a:ext cx="148462" cy="576649"/>
          </a:xfrm>
          <a:custGeom>
            <a:avLst/>
            <a:gdLst>
              <a:gd name="connsiteX0" fmla="*/ 0 w 148462"/>
              <a:gd name="connsiteY0" fmla="*/ 0 h 576649"/>
              <a:gd name="connsiteX1" fmla="*/ 148281 w 148462"/>
              <a:gd name="connsiteY1" fmla="*/ 263611 h 576649"/>
              <a:gd name="connsiteX2" fmla="*/ 32951 w 148462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62" h="576649">
                <a:moveTo>
                  <a:pt x="0" y="0"/>
                </a:moveTo>
                <a:cubicBezTo>
                  <a:pt x="71394" y="83751"/>
                  <a:pt x="142789" y="167503"/>
                  <a:pt x="148281" y="263611"/>
                </a:cubicBezTo>
                <a:cubicBezTo>
                  <a:pt x="153773" y="359719"/>
                  <a:pt x="32951" y="576649"/>
                  <a:pt x="32951" y="57664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 rot="16200000">
            <a:off x="1716698" y="3510026"/>
            <a:ext cx="2048635" cy="1129376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89057" y="4124141"/>
            <a:ext cx="74231" cy="1647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0800000">
            <a:off x="5631980" y="3942910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601814" y="3831825"/>
            <a:ext cx="1089890" cy="531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71122" y="2778093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06564" y="3749832"/>
                <a:ext cx="1899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564" y="3749832"/>
                <a:ext cx="189924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9355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296488" y="1899732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6863" y="1553839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10800000">
            <a:off x="7301748" y="193243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097171" y="2510236"/>
            <a:ext cx="1204577" cy="57448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52868" y="4363039"/>
            <a:ext cx="130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Random ray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871122" y="3362868"/>
            <a:ext cx="130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Random ray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731702" y="2284452"/>
            <a:ext cx="130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Random 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01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Tracing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How to generate a random ray</a:t>
                </a:r>
              </a:p>
              <a:p>
                <a:pPr lvl="1"/>
                <a:r>
                  <a:rPr lang="en-US" dirty="0" smtClean="0"/>
                  <a:t>With a probability similar to BRDF ?</a:t>
                </a:r>
              </a:p>
              <a:p>
                <a:pPr lvl="2"/>
                <a:r>
                  <a:rPr lang="en-US" dirty="0" smtClean="0"/>
                  <a:t>Mostly easy: for diffuse BRDFs and some BRDF models</a:t>
                </a:r>
                <a:br>
                  <a:rPr lang="en-US" dirty="0" smtClean="0"/>
                </a:br>
                <a:r>
                  <a:rPr lang="en-US" dirty="0" smtClean="0"/>
                  <a:t>e.g., diffuse: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ra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rad>
                      </m:e>
                    </m:d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lvl="2"/>
                <a:r>
                  <a:rPr lang="en-US" dirty="0" smtClean="0"/>
                  <a:t>See Global </a:t>
                </a:r>
                <a:r>
                  <a:rPr lang="en-US" dirty="0"/>
                  <a:t>Illumination </a:t>
                </a:r>
                <a:r>
                  <a:rPr lang="en-US" dirty="0" smtClean="0"/>
                  <a:t>Compendium (Philip </a:t>
                </a:r>
                <a:r>
                  <a:rPr lang="en-US" dirty="0" err="1" smtClean="0"/>
                  <a:t>Dutré</a:t>
                </a:r>
                <a:r>
                  <a:rPr lang="en-US" dirty="0" smtClean="0"/>
                  <a:t>)</a:t>
                </a:r>
                <a:br>
                  <a:rPr lang="en-US" dirty="0" smtClean="0"/>
                </a:br>
                <a:endParaRPr lang="en-US" dirty="0" smtClean="0"/>
              </a:p>
              <a:p>
                <a:pPr lvl="1"/>
                <a:r>
                  <a:rPr lang="en-US" dirty="0" smtClean="0"/>
                  <a:t>With a probability similar to incoming Light ?</a:t>
                </a:r>
              </a:p>
              <a:p>
                <a:pPr lvl="2"/>
                <a:r>
                  <a:rPr lang="en-US" dirty="0" smtClean="0"/>
                  <a:t>More difficult in general</a:t>
                </a:r>
              </a:p>
              <a:p>
                <a:pPr lvl="2"/>
                <a:r>
                  <a:rPr lang="en-US" dirty="0" smtClean="0"/>
                  <a:t>Easy for point lights</a:t>
                </a:r>
              </a:p>
              <a:p>
                <a:pPr lvl="1"/>
                <a:r>
                  <a:rPr lang="en-US" dirty="0" smtClean="0"/>
                  <a:t>Both ? </a:t>
                </a:r>
              </a:p>
              <a:p>
                <a:pPr lvl="2"/>
                <a:r>
                  <a:rPr lang="en-US" dirty="0" smtClean="0"/>
                  <a:t>“Multiple Importance Sampling”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 b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55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Bidirectional Path Tracing</a:t>
            </a:r>
            <a:endParaRPr lang="en-US" dirty="0"/>
          </a:p>
        </p:txBody>
      </p:sp>
      <p:cxnSp>
        <p:nvCxnSpPr>
          <p:cNvPr id="21" name="Straight Arrow Connector 20"/>
          <p:cNvCxnSpPr>
            <a:endCxn id="33" idx="6"/>
          </p:cNvCxnSpPr>
          <p:nvPr/>
        </p:nvCxnSpPr>
        <p:spPr>
          <a:xfrm flipV="1">
            <a:off x="6170989" y="2773712"/>
            <a:ext cx="2455976" cy="195460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410025" y="4206518"/>
            <a:ext cx="4685975" cy="52179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01788" y="3942910"/>
            <a:ext cx="321275" cy="2636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410026" y="4206520"/>
            <a:ext cx="321275" cy="3130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1714826" y="3951147"/>
            <a:ext cx="148462" cy="576649"/>
          </a:xfrm>
          <a:custGeom>
            <a:avLst/>
            <a:gdLst>
              <a:gd name="connsiteX0" fmla="*/ 0 w 148462"/>
              <a:gd name="connsiteY0" fmla="*/ 0 h 576649"/>
              <a:gd name="connsiteX1" fmla="*/ 148281 w 148462"/>
              <a:gd name="connsiteY1" fmla="*/ 263611 h 576649"/>
              <a:gd name="connsiteX2" fmla="*/ 32951 w 148462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62" h="576649">
                <a:moveTo>
                  <a:pt x="0" y="0"/>
                </a:moveTo>
                <a:cubicBezTo>
                  <a:pt x="71394" y="83751"/>
                  <a:pt x="142789" y="167503"/>
                  <a:pt x="148281" y="263611"/>
                </a:cubicBezTo>
                <a:cubicBezTo>
                  <a:pt x="153773" y="359719"/>
                  <a:pt x="32951" y="576649"/>
                  <a:pt x="32951" y="57664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apezoid 25"/>
          <p:cNvSpPr/>
          <p:nvPr/>
        </p:nvSpPr>
        <p:spPr>
          <a:xfrm rot="16200000">
            <a:off x="1716698" y="3510026"/>
            <a:ext cx="2048635" cy="1129376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789057" y="4124141"/>
            <a:ext cx="74231" cy="1647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10800000">
            <a:off x="5970039" y="4517056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5485071" y="4256618"/>
            <a:ext cx="659897" cy="4716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798051" y="4086040"/>
                <a:ext cx="16780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051" y="4086040"/>
                <a:ext cx="167801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5000"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5063892" y="1722476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 rot="10800000">
            <a:off x="8626965" y="2069377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10800000">
            <a:off x="8275789" y="15608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endCxn id="38" idx="6"/>
          </p:cNvCxnSpPr>
          <p:nvPr/>
        </p:nvCxnSpPr>
        <p:spPr>
          <a:xfrm flipV="1">
            <a:off x="5352600" y="860416"/>
            <a:ext cx="2923189" cy="108148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 rot="10800000">
            <a:off x="7808576" y="485579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>
            <a:stCxn id="38" idx="6"/>
          </p:cNvCxnSpPr>
          <p:nvPr/>
        </p:nvCxnSpPr>
        <p:spPr>
          <a:xfrm>
            <a:off x="8275789" y="860416"/>
            <a:ext cx="77411" cy="395027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33" idx="6"/>
          </p:cNvCxnSpPr>
          <p:nvPr/>
        </p:nvCxnSpPr>
        <p:spPr>
          <a:xfrm flipV="1">
            <a:off x="8386651" y="2773712"/>
            <a:ext cx="240314" cy="2082079"/>
          </a:xfrm>
          <a:prstGeom prst="line">
            <a:avLst/>
          </a:prstGeom>
          <a:ln w="38100">
            <a:solidFill>
              <a:schemeClr val="accent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57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Metropolis-Hastings</a:t>
            </a:r>
            <a:endParaRPr lang="en-US" dirty="0"/>
          </a:p>
        </p:txBody>
      </p:sp>
      <p:cxnSp>
        <p:nvCxnSpPr>
          <p:cNvPr id="21" name="Straight Arrow Connector 20"/>
          <p:cNvCxnSpPr>
            <a:endCxn id="33" idx="6"/>
          </p:cNvCxnSpPr>
          <p:nvPr/>
        </p:nvCxnSpPr>
        <p:spPr>
          <a:xfrm flipV="1">
            <a:off x="6170989" y="2773712"/>
            <a:ext cx="2455976" cy="195460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410025" y="4206518"/>
            <a:ext cx="4685975" cy="52179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01788" y="3942910"/>
            <a:ext cx="321275" cy="2636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410026" y="4206520"/>
            <a:ext cx="321275" cy="3130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1714826" y="3951147"/>
            <a:ext cx="148462" cy="576649"/>
          </a:xfrm>
          <a:custGeom>
            <a:avLst/>
            <a:gdLst>
              <a:gd name="connsiteX0" fmla="*/ 0 w 148462"/>
              <a:gd name="connsiteY0" fmla="*/ 0 h 576649"/>
              <a:gd name="connsiteX1" fmla="*/ 148281 w 148462"/>
              <a:gd name="connsiteY1" fmla="*/ 263611 h 576649"/>
              <a:gd name="connsiteX2" fmla="*/ 32951 w 148462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62" h="576649">
                <a:moveTo>
                  <a:pt x="0" y="0"/>
                </a:moveTo>
                <a:cubicBezTo>
                  <a:pt x="71394" y="83751"/>
                  <a:pt x="142789" y="167503"/>
                  <a:pt x="148281" y="263611"/>
                </a:cubicBezTo>
                <a:cubicBezTo>
                  <a:pt x="153773" y="359719"/>
                  <a:pt x="32951" y="576649"/>
                  <a:pt x="32951" y="57664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apezoid 25"/>
          <p:cNvSpPr/>
          <p:nvPr/>
        </p:nvSpPr>
        <p:spPr>
          <a:xfrm rot="16200000">
            <a:off x="1716698" y="3510026"/>
            <a:ext cx="2048635" cy="1129376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789057" y="4124141"/>
            <a:ext cx="74231" cy="1647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10800000">
            <a:off x="5970039" y="4517056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5485071" y="4256618"/>
            <a:ext cx="659897" cy="4716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798051" y="4086040"/>
                <a:ext cx="16780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051" y="4086040"/>
                <a:ext cx="167801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5000"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5063892" y="1722476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 rot="10800000">
            <a:off x="8626965" y="2069377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10800000">
            <a:off x="8275789" y="15608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endCxn id="38" idx="6"/>
          </p:cNvCxnSpPr>
          <p:nvPr/>
        </p:nvCxnSpPr>
        <p:spPr>
          <a:xfrm flipV="1">
            <a:off x="5352600" y="860416"/>
            <a:ext cx="2923189" cy="108148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 rot="10800000">
            <a:off x="7808576" y="485579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>
            <a:stCxn id="38" idx="6"/>
          </p:cNvCxnSpPr>
          <p:nvPr/>
        </p:nvCxnSpPr>
        <p:spPr>
          <a:xfrm>
            <a:off x="8275789" y="860416"/>
            <a:ext cx="77411" cy="395027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33" idx="6"/>
          </p:cNvCxnSpPr>
          <p:nvPr/>
        </p:nvCxnSpPr>
        <p:spPr>
          <a:xfrm flipV="1">
            <a:off x="8386651" y="2773712"/>
            <a:ext cx="240314" cy="2082079"/>
          </a:xfrm>
          <a:prstGeom prst="line">
            <a:avLst/>
          </a:prstGeom>
          <a:ln w="38100">
            <a:solidFill>
              <a:schemeClr val="accent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863676" y="882965"/>
            <a:ext cx="360724" cy="433842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33" idx="6"/>
          </p:cNvCxnSpPr>
          <p:nvPr/>
        </p:nvCxnSpPr>
        <p:spPr>
          <a:xfrm flipV="1">
            <a:off x="7898703" y="2773712"/>
            <a:ext cx="728262" cy="2470228"/>
          </a:xfrm>
          <a:prstGeom prst="line">
            <a:avLst/>
          </a:prstGeom>
          <a:ln w="38100">
            <a:solidFill>
              <a:schemeClr val="accent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88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Metropolis-Hastings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Probability P of accepting a new path p’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⁡(1,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lvl="1"/>
                <a:endParaRPr lang="en-US" dirty="0"/>
              </a:p>
              <a:p>
                <a:r>
                  <a:rPr lang="en-US" dirty="0" smtClean="0"/>
                  <a:t>Results in a sequence of paths following the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Ideal when paths are hard to find</a:t>
                </a:r>
              </a:p>
              <a:p>
                <a:pPr lvl="1"/>
                <a:r>
                  <a:rPr lang="en-US" dirty="0" smtClean="0"/>
                  <a:t>Specular paths</a:t>
                </a:r>
              </a:p>
              <a:p>
                <a:pPr lvl="1"/>
                <a:r>
                  <a:rPr lang="en-US" dirty="0" smtClean="0"/>
                  <a:t>Refraction / caustics</a:t>
                </a:r>
              </a:p>
              <a:p>
                <a:pPr lvl="1"/>
                <a:r>
                  <a:rPr lang="en-US" dirty="0" smtClean="0"/>
                  <a:t>Small holes letting light pass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442055"/>
              </p:ext>
            </p:extLst>
          </p:nvPr>
        </p:nvGraphicFramePr>
        <p:xfrm>
          <a:off x="7056408" y="3879949"/>
          <a:ext cx="2891108" cy="2840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3" name="Image" r:id="rId4" imgW="7187040" imgH="7059960" progId="Photoshop.Image.13">
                  <p:embed/>
                </p:oleObj>
              </mc:Choice>
              <mc:Fallback>
                <p:oleObj name="Image" r:id="rId4" imgW="7187040" imgH="7059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56408" y="3879949"/>
                        <a:ext cx="2891108" cy="2840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535311"/>
            <a:ext cx="7056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Simple and Robust Mutation Strategy for the Metropolis Light Transport</a:t>
            </a:r>
          </a:p>
        </p:txBody>
      </p:sp>
    </p:spTree>
    <p:extLst>
      <p:ext uri="{BB962C8B-B14F-4D97-AF65-F5344CB8AC3E}">
        <p14:creationId xmlns:p14="http://schemas.microsoft.com/office/powerpoint/2010/main" val="18398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mapping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rapezoid 4"/>
          <p:cNvSpPr/>
          <p:nvPr/>
        </p:nvSpPr>
        <p:spPr>
          <a:xfrm rot="16200000">
            <a:off x="1716698" y="3510026"/>
            <a:ext cx="2048635" cy="1129376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0800000">
            <a:off x="5970039" y="4517056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63892" y="1722476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0800000">
            <a:off x="8626965" y="2069377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0800000">
            <a:off x="8275789" y="15608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0800000">
            <a:off x="7808576" y="485579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401788" y="3942910"/>
            <a:ext cx="321275" cy="2636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410026" y="4206520"/>
            <a:ext cx="321275" cy="3130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1714826" y="3951147"/>
            <a:ext cx="148462" cy="576649"/>
          </a:xfrm>
          <a:custGeom>
            <a:avLst/>
            <a:gdLst>
              <a:gd name="connsiteX0" fmla="*/ 0 w 148462"/>
              <a:gd name="connsiteY0" fmla="*/ 0 h 576649"/>
              <a:gd name="connsiteX1" fmla="*/ 148281 w 148462"/>
              <a:gd name="connsiteY1" fmla="*/ 263611 h 576649"/>
              <a:gd name="connsiteX2" fmla="*/ 32951 w 148462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62" h="576649">
                <a:moveTo>
                  <a:pt x="0" y="0"/>
                </a:moveTo>
                <a:cubicBezTo>
                  <a:pt x="71394" y="83751"/>
                  <a:pt x="142789" y="167503"/>
                  <a:pt x="148281" y="263611"/>
                </a:cubicBezTo>
                <a:cubicBezTo>
                  <a:pt x="153773" y="359719"/>
                  <a:pt x="32951" y="576649"/>
                  <a:pt x="32951" y="57664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789057" y="4124141"/>
            <a:ext cx="74231" cy="1647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352600" y="860416"/>
            <a:ext cx="2923189" cy="108148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94489" y="530706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296488" y="2020398"/>
            <a:ext cx="2798001" cy="283539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86701" y="4641896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296488" y="2033410"/>
            <a:ext cx="3405993" cy="285970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512911" y="4532257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cxnSp>
        <p:nvCxnSpPr>
          <p:cNvPr id="27" name="Straight Arrow Connector 26"/>
          <p:cNvCxnSpPr>
            <a:endCxn id="8" idx="6"/>
          </p:cNvCxnSpPr>
          <p:nvPr/>
        </p:nvCxnSpPr>
        <p:spPr>
          <a:xfrm>
            <a:off x="5296488" y="2032055"/>
            <a:ext cx="3330477" cy="74165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398466" y="2465621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cxnSp>
        <p:nvCxnSpPr>
          <p:cNvPr id="31" name="Straight Arrow Connector 30"/>
          <p:cNvCxnSpPr>
            <a:endCxn id="6" idx="4"/>
          </p:cNvCxnSpPr>
          <p:nvPr/>
        </p:nvCxnSpPr>
        <p:spPr>
          <a:xfrm>
            <a:off x="5296488" y="2032055"/>
            <a:ext cx="1377886" cy="2485001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482641" y="4176593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cxnSp>
        <p:nvCxnSpPr>
          <p:cNvPr id="35" name="Straight Arrow Connector 34"/>
          <p:cNvCxnSpPr>
            <a:endCxn id="9" idx="7"/>
          </p:cNvCxnSpPr>
          <p:nvPr/>
        </p:nvCxnSpPr>
        <p:spPr>
          <a:xfrm flipV="1">
            <a:off x="5277084" y="1358456"/>
            <a:ext cx="3205000" cy="65576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300784" y="1044662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277084" y="2031151"/>
            <a:ext cx="3703040" cy="19015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753777" y="1888286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cxnSp>
        <p:nvCxnSpPr>
          <p:cNvPr id="43" name="Straight Arrow Connector 42"/>
          <p:cNvCxnSpPr>
            <a:endCxn id="8" idx="7"/>
          </p:cNvCxnSpPr>
          <p:nvPr/>
        </p:nvCxnSpPr>
        <p:spPr>
          <a:xfrm>
            <a:off x="5296488" y="1993829"/>
            <a:ext cx="3536772" cy="127792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643858" y="2942496"/>
            <a:ext cx="3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73209" y="6418923"/>
            <a:ext cx="553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Faster Photon Map Global </a:t>
            </a:r>
            <a:r>
              <a:rPr lang="en-US" dirty="0" smtClean="0"/>
              <a:t>Illumination, </a:t>
            </a:r>
            <a:r>
              <a:rPr lang="en-US" dirty="0"/>
              <a:t>PH Christensen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7251645" y="6403330"/>
            <a:ext cx="492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(only non purely specular objects receive photons)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2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6" grpId="0"/>
      <p:bldP spid="30" grpId="0"/>
      <p:bldP spid="34" grpId="0"/>
      <p:bldP spid="38" grpId="0"/>
      <p:bldP spid="42" grpId="0"/>
      <p:bldP spid="4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mapping</a:t>
            </a:r>
            <a:endParaRPr lang="en-US" dirty="0"/>
          </a:p>
        </p:txBody>
      </p:sp>
      <p:pic>
        <p:nvPicPr>
          <p:cNvPr id="21506" name="Picture 2" descr="http://www.seanet.com/~myandper/images_gallery/phot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02" y="1559942"/>
            <a:ext cx="6684513" cy="501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4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mapping</a:t>
            </a:r>
            <a:endParaRPr lang="en-US" dirty="0"/>
          </a:p>
        </p:txBody>
      </p:sp>
      <p:sp>
        <p:nvSpPr>
          <p:cNvPr id="4" name="Trapezoid 3"/>
          <p:cNvSpPr/>
          <p:nvPr/>
        </p:nvSpPr>
        <p:spPr>
          <a:xfrm rot="16200000">
            <a:off x="1716698" y="3510026"/>
            <a:ext cx="2048635" cy="1129376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10800000">
            <a:off x="5970039" y="4517056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63892" y="1722476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*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rot="10800000">
            <a:off x="8626965" y="2069377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0800000">
            <a:off x="8275789" y="15608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0800000">
            <a:off x="7808576" y="4855791"/>
            <a:ext cx="1408670" cy="14086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rgbClr val="9CBEDD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401788" y="3942910"/>
            <a:ext cx="321275" cy="2636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1410026" y="4206520"/>
            <a:ext cx="321275" cy="3130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1714826" y="3951147"/>
            <a:ext cx="148462" cy="576649"/>
          </a:xfrm>
          <a:custGeom>
            <a:avLst/>
            <a:gdLst>
              <a:gd name="connsiteX0" fmla="*/ 0 w 148462"/>
              <a:gd name="connsiteY0" fmla="*/ 0 h 576649"/>
              <a:gd name="connsiteX1" fmla="*/ 148281 w 148462"/>
              <a:gd name="connsiteY1" fmla="*/ 263611 h 576649"/>
              <a:gd name="connsiteX2" fmla="*/ 32951 w 148462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62" h="576649">
                <a:moveTo>
                  <a:pt x="0" y="0"/>
                </a:moveTo>
                <a:cubicBezTo>
                  <a:pt x="71394" y="83751"/>
                  <a:pt x="142789" y="167503"/>
                  <a:pt x="148281" y="263611"/>
                </a:cubicBezTo>
                <a:cubicBezTo>
                  <a:pt x="153773" y="359719"/>
                  <a:pt x="32951" y="576649"/>
                  <a:pt x="32951" y="57664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89057" y="4124141"/>
            <a:ext cx="74231" cy="1647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V="1">
            <a:off x="1863107" y="1044403"/>
            <a:ext cx="6460942" cy="317035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94489" y="530706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86701" y="4641896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12911" y="4532257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98466" y="2465621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82641" y="4176593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00784" y="1044662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53777" y="1888286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43858" y="2942496"/>
            <a:ext cx="3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x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 rot="20764673">
            <a:off x="8089264" y="557382"/>
            <a:ext cx="482514" cy="1014020"/>
          </a:xfrm>
          <a:prstGeom prst="ellipse">
            <a:avLst/>
          </a:prstGeom>
          <a:solidFill>
            <a:srgbClr val="F0FC5A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stCxn id="13" idx="6"/>
          </p:cNvCxnSpPr>
          <p:nvPr/>
        </p:nvCxnSpPr>
        <p:spPr>
          <a:xfrm flipV="1">
            <a:off x="1863288" y="2569738"/>
            <a:ext cx="6830923" cy="163678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8429114" y="2070168"/>
            <a:ext cx="482514" cy="1014020"/>
          </a:xfrm>
          <a:prstGeom prst="ellipse">
            <a:avLst/>
          </a:prstGeom>
          <a:solidFill>
            <a:srgbClr val="F0FC5A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>
            <a:stCxn id="13" idx="5"/>
          </p:cNvCxnSpPr>
          <p:nvPr/>
        </p:nvCxnSpPr>
        <p:spPr>
          <a:xfrm>
            <a:off x="1852417" y="4264770"/>
            <a:ext cx="4434445" cy="32642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 rot="2828115">
            <a:off x="6026451" y="4018151"/>
            <a:ext cx="482514" cy="1014020"/>
          </a:xfrm>
          <a:prstGeom prst="ellipse">
            <a:avLst/>
          </a:prstGeom>
          <a:solidFill>
            <a:srgbClr val="F0FC5A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365523" y="5340952"/>
            <a:ext cx="2728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Final Gathering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8354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9" grpId="0" animBg="1"/>
      <p:bldP spid="39" grpId="1" animBg="1"/>
      <p:bldP spid="44" grpId="0" animBg="1"/>
      <p:bldP spid="44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mapping</a:t>
            </a:r>
            <a:endParaRPr lang="en-US" dirty="0"/>
          </a:p>
        </p:txBody>
      </p:sp>
      <p:pic>
        <p:nvPicPr>
          <p:cNvPr id="22530" name="Picture 2" descr="http://www.seanet.com/~myandper/images_gallery/irrad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09" y="1690688"/>
            <a:ext cx="6469512" cy="485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05665" y="4192438"/>
            <a:ext cx="30393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Final gathering step</a:t>
            </a:r>
            <a:br>
              <a:rPr lang="en-US" sz="2800" dirty="0" smtClean="0"/>
            </a:br>
            <a:r>
              <a:rPr lang="en-US" sz="2800" dirty="0" smtClean="0"/>
              <a:t>(irradiance)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911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220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Density estimation</a:t>
            </a:r>
          </a:p>
          <a:p>
            <a:pPr lvl="1"/>
            <a:r>
              <a:rPr lang="en-US" dirty="0" smtClean="0"/>
              <a:t>Fix a radius, count the number of photons inside</a:t>
            </a:r>
          </a:p>
          <a:p>
            <a:pPr lvl="1"/>
            <a:r>
              <a:rPr lang="en-US" dirty="0" smtClean="0"/>
              <a:t>Fix a number of photons to get, look at the radius</a:t>
            </a:r>
          </a:p>
          <a:p>
            <a:pPr lvl="1"/>
            <a:r>
              <a:rPr lang="en-US" dirty="0" smtClean="0"/>
              <a:t>Goal: obtain a number of photon per unit area</a:t>
            </a:r>
          </a:p>
          <a:p>
            <a:pPr lvl="1"/>
            <a:r>
              <a:rPr lang="en-US" dirty="0" smtClean="0"/>
              <a:t>Can weigh photons with distance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Bottleneck : Retrieving nearest neighbors</a:t>
            </a:r>
          </a:p>
          <a:p>
            <a:pPr lvl="1"/>
            <a:r>
              <a:rPr lang="en-US" dirty="0" smtClean="0"/>
              <a:t>Acceleration structures (</a:t>
            </a:r>
            <a:r>
              <a:rPr lang="en-US" dirty="0" err="1" smtClean="0"/>
              <a:t>kd</a:t>
            </a:r>
            <a:r>
              <a:rPr lang="en-US" dirty="0" smtClean="0"/>
              <a:t>-trees, octrees...)</a:t>
            </a:r>
          </a:p>
          <a:p>
            <a:pPr lvl="1"/>
            <a:endParaRPr lang="en-US" dirty="0"/>
          </a:p>
          <a:p>
            <a:r>
              <a:rPr lang="en-US" dirty="0" smtClean="0"/>
              <a:t>Biased estimate</a:t>
            </a:r>
          </a:p>
          <a:p>
            <a:pPr lvl="1"/>
            <a:r>
              <a:rPr lang="en-US" dirty="0" smtClean="0"/>
              <a:t>For a finite # photons, the expected value is not the true value</a:t>
            </a:r>
          </a:p>
          <a:p>
            <a:pPr lvl="1"/>
            <a:r>
              <a:rPr lang="en-US" dirty="0" smtClean="0"/>
              <a:t>Due to the gathering of nearby (and incorrect) values</a:t>
            </a:r>
          </a:p>
          <a:p>
            <a:pPr lvl="1"/>
            <a:r>
              <a:rPr lang="en-US" dirty="0" smtClean="0"/>
              <a:t>E.g., next to a shadow, a pixel is systematically darker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06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9" name="Straight Connector 208"/>
          <p:cNvCxnSpPr/>
          <p:nvPr/>
        </p:nvCxnSpPr>
        <p:spPr>
          <a:xfrm flipH="1" flipV="1">
            <a:off x="5577199" y="1863725"/>
            <a:ext cx="6144971" cy="4520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H="1" flipV="1">
            <a:off x="5884548" y="300432"/>
            <a:ext cx="5877131" cy="6079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flipH="1" flipV="1">
            <a:off x="5959875" y="240643"/>
            <a:ext cx="5802495" cy="6143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 flipH="1" flipV="1">
            <a:off x="5845909" y="223034"/>
            <a:ext cx="5876261" cy="6160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 flipV="1">
            <a:off x="5585156" y="77639"/>
            <a:ext cx="6130597" cy="6233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5677196" y="244722"/>
            <a:ext cx="6018184" cy="6066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 flipV="1">
            <a:off x="5745756" y="157558"/>
            <a:ext cx="5969997" cy="6153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 flipV="1">
            <a:off x="5445915" y="73559"/>
            <a:ext cx="6275732" cy="6237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5745756" y="157558"/>
            <a:ext cx="5956767" cy="6153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flipH="1" flipV="1">
            <a:off x="5380274" y="2081412"/>
            <a:ext cx="6357649" cy="4267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flipH="1" flipV="1">
            <a:off x="5415713" y="2358083"/>
            <a:ext cx="6327173" cy="4006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5178827" y="394242"/>
            <a:ext cx="6536928" cy="5916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5496031" y="847725"/>
            <a:ext cx="6182409" cy="5463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 flipV="1">
            <a:off x="5522298" y="1003841"/>
            <a:ext cx="6180225" cy="53072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283200" y="1143000"/>
            <a:ext cx="6412180" cy="5168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 flipV="1">
            <a:off x="5496031" y="1125389"/>
            <a:ext cx="6242700" cy="5237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H="1" flipV="1">
            <a:off x="5052040" y="936463"/>
            <a:ext cx="6621539" cy="5443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Rectangle 225"/>
          <p:cNvSpPr/>
          <p:nvPr/>
        </p:nvSpPr>
        <p:spPr>
          <a:xfrm>
            <a:off x="7633189" y="2596333"/>
            <a:ext cx="394879" cy="44189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/>
        </p:nvSpPr>
        <p:spPr>
          <a:xfrm>
            <a:off x="7633190" y="2080473"/>
            <a:ext cx="414993" cy="49912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flipH="1" flipV="1">
            <a:off x="5283200" y="2103525"/>
            <a:ext cx="6419323" cy="4263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 flipV="1">
            <a:off x="5318600" y="3620075"/>
            <a:ext cx="6440109" cy="2725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4953000" y="2631933"/>
            <a:ext cx="6785731" cy="3730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 flipV="1">
            <a:off x="5210469" y="3187261"/>
            <a:ext cx="6511178" cy="3175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flipH="1" flipV="1">
            <a:off x="4972001" y="3166040"/>
            <a:ext cx="6717639" cy="3199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5318600" y="2753481"/>
            <a:ext cx="6424359" cy="3613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 flipV="1">
            <a:off x="5359036" y="1562096"/>
            <a:ext cx="6336345" cy="4787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 flipV="1">
            <a:off x="4953000" y="2103525"/>
            <a:ext cx="6736639" cy="4245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 flipV="1">
            <a:off x="5359036" y="1828800"/>
            <a:ext cx="6314543" cy="4520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flipH="1" flipV="1">
            <a:off x="5109539" y="2595790"/>
            <a:ext cx="6628385" cy="3715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H="1" flipV="1">
            <a:off x="4926892" y="3382354"/>
            <a:ext cx="6796116" cy="2982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614540" y="2085498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614540" y="3019776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614540" y="3987185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614540" y="4921463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 rot="16200000">
            <a:off x="6406204" y="3731153"/>
            <a:ext cx="3794899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 rot="16200000">
            <a:off x="7337750" y="3731151"/>
            <a:ext cx="3794901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 rot="16200000">
            <a:off x="8275338" y="3731151"/>
            <a:ext cx="3794899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 rot="16200000">
            <a:off x="9242460" y="3731150"/>
            <a:ext cx="3794899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36889" y="6046302"/>
            <a:ext cx="1876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Rasterization</a:t>
            </a:r>
            <a:endParaRPr lang="en-US" dirty="0" smtClean="0"/>
          </a:p>
          <a:p>
            <a:r>
              <a:rPr lang="en-US" dirty="0" smtClean="0"/>
              <a:t>(OpenGL, DirectX)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42424" y="6079176"/>
            <a:ext cx="2824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Raytracing</a:t>
            </a:r>
            <a:endParaRPr lang="en-US" dirty="0" smtClean="0"/>
          </a:p>
          <a:p>
            <a:pPr algn="ctr"/>
            <a:r>
              <a:rPr lang="en-US" dirty="0" smtClean="0"/>
              <a:t>(physically-based rendering)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4837" y="2070652"/>
            <a:ext cx="4280452" cy="377687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14540" y="2103525"/>
            <a:ext cx="4280452" cy="377687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4837" y="2070652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4837" y="3004930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4837" y="3972339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4837" y="4906617"/>
            <a:ext cx="4280452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-761312" y="3704121"/>
            <a:ext cx="3770525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>
            <a:off x="170235" y="3704118"/>
            <a:ext cx="3770525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>
            <a:off x="1107822" y="3704119"/>
            <a:ext cx="3770525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2071769" y="3707293"/>
            <a:ext cx="3776875" cy="5035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4953000" y="133350"/>
            <a:ext cx="0" cy="14287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945138" y="1562100"/>
            <a:ext cx="1426013" cy="381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953000" y="688678"/>
            <a:ext cx="724195" cy="8734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Freeform 91"/>
          <p:cNvSpPr/>
          <p:nvPr/>
        </p:nvSpPr>
        <p:spPr>
          <a:xfrm rot="21042745">
            <a:off x="4867472" y="173686"/>
            <a:ext cx="1382122" cy="2362200"/>
          </a:xfrm>
          <a:custGeom>
            <a:avLst/>
            <a:gdLst>
              <a:gd name="connsiteX0" fmla="*/ 990600 w 990600"/>
              <a:gd name="connsiteY0" fmla="*/ 0 h 2171700"/>
              <a:gd name="connsiteX1" fmla="*/ 0 w 990600"/>
              <a:gd name="connsiteY1" fmla="*/ 590550 h 2171700"/>
              <a:gd name="connsiteX2" fmla="*/ 381000 w 990600"/>
              <a:gd name="connsiteY2" fmla="*/ 2171700 h 2171700"/>
              <a:gd name="connsiteX3" fmla="*/ 990600 w 990600"/>
              <a:gd name="connsiteY3" fmla="*/ 0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2171700">
                <a:moveTo>
                  <a:pt x="990600" y="0"/>
                </a:moveTo>
                <a:lnTo>
                  <a:pt x="0" y="590550"/>
                </a:lnTo>
                <a:lnTo>
                  <a:pt x="381000" y="2171700"/>
                </a:lnTo>
                <a:lnTo>
                  <a:pt x="990600" y="0"/>
                </a:lnTo>
                <a:close/>
              </a:path>
            </a:pathLst>
          </a:custGeom>
          <a:solidFill>
            <a:srgbClr val="31FF67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741292" y="2574235"/>
            <a:ext cx="503584" cy="42296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244730" y="2574235"/>
            <a:ext cx="463684" cy="42296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244730" y="2068479"/>
            <a:ext cx="457276" cy="49912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244730" y="2997200"/>
            <a:ext cx="457130" cy="50468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741234" y="2997200"/>
            <a:ext cx="503496" cy="50681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3244788" y="3500783"/>
            <a:ext cx="457130" cy="47873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244934" y="3990561"/>
            <a:ext cx="457130" cy="47873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244730" y="4461014"/>
            <a:ext cx="457130" cy="44560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244730" y="4912845"/>
            <a:ext cx="457130" cy="48244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251284" y="5403851"/>
            <a:ext cx="457130" cy="43732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741088" y="3505636"/>
            <a:ext cx="503496" cy="47333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2741030" y="3981134"/>
            <a:ext cx="503496" cy="48599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741030" y="4469809"/>
            <a:ext cx="503496" cy="43668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2741030" y="4908941"/>
            <a:ext cx="503496" cy="49491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301533" y="4908939"/>
            <a:ext cx="453015" cy="49491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307290" y="4469055"/>
            <a:ext cx="448016" cy="43744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2307290" y="3978451"/>
            <a:ext cx="442260" cy="48256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2307290" y="3502200"/>
            <a:ext cx="442260" cy="48256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2307290" y="2994517"/>
            <a:ext cx="442260" cy="51348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1811963" y="2999980"/>
            <a:ext cx="501677" cy="51348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806420" y="3507998"/>
            <a:ext cx="501677" cy="4776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806420" y="3991960"/>
            <a:ext cx="501677" cy="47033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1805875" y="4462413"/>
            <a:ext cx="501677" cy="44652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384856" y="3985710"/>
            <a:ext cx="418645" cy="47530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384371" y="3514311"/>
            <a:ext cx="418645" cy="4722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384856" y="4462413"/>
            <a:ext cx="418645" cy="43785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871352" y="3985608"/>
            <a:ext cx="513019" cy="49031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447257" y="5431211"/>
            <a:ext cx="434597" cy="44731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622528" y="3052907"/>
            <a:ext cx="425179" cy="45509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/>
          <p:cNvCxnSpPr/>
          <p:nvPr/>
        </p:nvCxnSpPr>
        <p:spPr>
          <a:xfrm flipH="1" flipV="1">
            <a:off x="6439015" y="213268"/>
            <a:ext cx="5284600" cy="6153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 flipV="1">
            <a:off x="7103209" y="213268"/>
            <a:ext cx="4620406" cy="6153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 flipV="1">
            <a:off x="7764312" y="213268"/>
            <a:ext cx="3959303" cy="6153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8535110" y="213268"/>
            <a:ext cx="3180643" cy="6153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 flipV="1">
            <a:off x="9254454" y="213268"/>
            <a:ext cx="2448069" cy="6153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 flipV="1">
            <a:off x="10125432" y="213268"/>
            <a:ext cx="1553007" cy="6153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 flipV="1">
            <a:off x="10732606" y="213268"/>
            <a:ext cx="962774" cy="60978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 flipV="1">
            <a:off x="11425648" y="213268"/>
            <a:ext cx="290105" cy="60978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 flipV="1">
            <a:off x="6777480" y="394241"/>
            <a:ext cx="4953997" cy="5916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 flipV="1">
            <a:off x="7451025" y="338531"/>
            <a:ext cx="4264728" cy="5972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 flipV="1">
            <a:off x="8096745" y="282821"/>
            <a:ext cx="3619008" cy="6028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 flipV="1">
            <a:off x="8887879" y="338531"/>
            <a:ext cx="2827874" cy="5972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H="1" flipV="1">
            <a:off x="9776985" y="394241"/>
            <a:ext cx="1938768" cy="5916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H="1" flipV="1">
            <a:off x="10568591" y="394241"/>
            <a:ext cx="1147162" cy="5916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 flipV="1">
            <a:off x="11533683" y="394241"/>
            <a:ext cx="182070" cy="5916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8056546" y="2609496"/>
            <a:ext cx="477726" cy="40022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8062016" y="3040191"/>
            <a:ext cx="468940" cy="47333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8551836" y="3040191"/>
            <a:ext cx="422393" cy="47333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/>
          <p:cNvCxnSpPr/>
          <p:nvPr/>
        </p:nvCxnSpPr>
        <p:spPr>
          <a:xfrm flipH="1" flipV="1">
            <a:off x="6690378" y="133350"/>
            <a:ext cx="5033238" cy="6177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 flipV="1">
            <a:off x="7522170" y="21929"/>
            <a:ext cx="4193584" cy="6289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 flipV="1">
            <a:off x="8730754" y="338530"/>
            <a:ext cx="2985000" cy="59725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 flipV="1">
            <a:off x="9618962" y="546100"/>
            <a:ext cx="2103208" cy="5764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10567146" y="688678"/>
            <a:ext cx="1141447" cy="5622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 flipV="1">
            <a:off x="11608822" y="688677"/>
            <a:ext cx="64757" cy="5622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7622528" y="3539524"/>
            <a:ext cx="426095" cy="45812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/>
          <p:cNvCxnSpPr/>
          <p:nvPr/>
        </p:nvCxnSpPr>
        <p:spPr>
          <a:xfrm flipH="1" flipV="1">
            <a:off x="7461025" y="847725"/>
            <a:ext cx="4241498" cy="5514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 flipV="1">
            <a:off x="8365103" y="948131"/>
            <a:ext cx="3373628" cy="536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 flipV="1">
            <a:off x="9618962" y="965743"/>
            <a:ext cx="2103209" cy="5383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 flipV="1">
            <a:off x="10506383" y="1125389"/>
            <a:ext cx="1215786" cy="51856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H="1" flipV="1">
            <a:off x="11430720" y="1203387"/>
            <a:ext cx="258919" cy="5145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/>
          <p:cNvSpPr/>
          <p:nvPr/>
        </p:nvSpPr>
        <p:spPr>
          <a:xfrm>
            <a:off x="8069504" y="3530010"/>
            <a:ext cx="464540" cy="4704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553388" y="3535856"/>
            <a:ext cx="423576" cy="46464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9001050" y="3535705"/>
            <a:ext cx="463076" cy="4600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Connector 149"/>
          <p:cNvCxnSpPr/>
          <p:nvPr/>
        </p:nvCxnSpPr>
        <p:spPr>
          <a:xfrm flipH="1" flipV="1">
            <a:off x="7451025" y="546100"/>
            <a:ext cx="4271144" cy="5803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 flipV="1">
            <a:off x="8887879" y="546100"/>
            <a:ext cx="2850852" cy="5816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 flipV="1">
            <a:off x="10125432" y="546100"/>
            <a:ext cx="1548147" cy="5816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 flipV="1">
            <a:off x="11391701" y="688677"/>
            <a:ext cx="330468" cy="5674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/>
          <p:cNvSpPr/>
          <p:nvPr/>
        </p:nvSpPr>
        <p:spPr>
          <a:xfrm>
            <a:off x="8073797" y="4009993"/>
            <a:ext cx="459344" cy="47333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8557608" y="4004577"/>
            <a:ext cx="422562" cy="46994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9002849" y="3997646"/>
            <a:ext cx="462723" cy="47216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9484447" y="4009993"/>
            <a:ext cx="415203" cy="4598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3" name="Straight Connector 182"/>
          <p:cNvCxnSpPr/>
          <p:nvPr/>
        </p:nvCxnSpPr>
        <p:spPr>
          <a:xfrm flipH="1" flipV="1">
            <a:off x="7552709" y="129270"/>
            <a:ext cx="4153864" cy="6199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H="1" flipV="1">
            <a:off x="9504326" y="199736"/>
            <a:ext cx="2217843" cy="6180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flipH="1" flipV="1">
            <a:off x="11340254" y="546100"/>
            <a:ext cx="346175" cy="5838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 191"/>
          <p:cNvSpPr/>
          <p:nvPr/>
        </p:nvSpPr>
        <p:spPr>
          <a:xfrm>
            <a:off x="9001050" y="4497270"/>
            <a:ext cx="470850" cy="40934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9492998" y="4487402"/>
            <a:ext cx="415115" cy="41909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9928993" y="4490767"/>
            <a:ext cx="472034" cy="408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Connector 195"/>
          <p:cNvCxnSpPr/>
          <p:nvPr/>
        </p:nvCxnSpPr>
        <p:spPr>
          <a:xfrm flipH="1" flipV="1">
            <a:off x="5617992" y="4481029"/>
            <a:ext cx="6087770" cy="1868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flipH="1" flipV="1">
            <a:off x="4590430" y="3872230"/>
            <a:ext cx="7099211" cy="2452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 flipH="1" flipV="1">
            <a:off x="4849602" y="3636492"/>
            <a:ext cx="6873407" cy="2728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flipH="1" flipV="1">
            <a:off x="8520802" y="303862"/>
            <a:ext cx="3168838" cy="6045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 flipV="1">
            <a:off x="11114276" y="303564"/>
            <a:ext cx="611100" cy="6059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Rectangle 220"/>
          <p:cNvSpPr/>
          <p:nvPr/>
        </p:nvSpPr>
        <p:spPr>
          <a:xfrm>
            <a:off x="9929733" y="4925120"/>
            <a:ext cx="477335" cy="49992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 221"/>
          <p:cNvSpPr/>
          <p:nvPr/>
        </p:nvSpPr>
        <p:spPr>
          <a:xfrm>
            <a:off x="10439901" y="4925898"/>
            <a:ext cx="451954" cy="49914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4" name="Straight Connector 223"/>
          <p:cNvCxnSpPr/>
          <p:nvPr/>
        </p:nvCxnSpPr>
        <p:spPr>
          <a:xfrm flipH="1" flipV="1">
            <a:off x="5026339" y="5047401"/>
            <a:ext cx="6734850" cy="13182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 flipV="1">
            <a:off x="5009778" y="4892723"/>
            <a:ext cx="6694931" cy="1472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 flipH="1" flipV="1">
            <a:off x="4792579" y="4612258"/>
            <a:ext cx="6910663" cy="1772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 flipV="1">
            <a:off x="4593669" y="4253477"/>
            <a:ext cx="7079911" cy="2111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 flipH="1" flipV="1">
            <a:off x="4711260" y="3803824"/>
            <a:ext cx="6962321" cy="256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flipH="1" flipV="1">
            <a:off x="10431833" y="127184"/>
            <a:ext cx="1343809" cy="6256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248"/>
          <p:cNvSpPr/>
          <p:nvPr/>
        </p:nvSpPr>
        <p:spPr>
          <a:xfrm>
            <a:off x="10898787" y="5438578"/>
            <a:ext cx="476786" cy="4399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TextBox 249"/>
          <p:cNvSpPr txBox="1"/>
          <p:nvPr/>
        </p:nvSpPr>
        <p:spPr>
          <a:xfrm>
            <a:off x="7683081" y="214746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1" name="TextBox 250"/>
          <p:cNvSpPr txBox="1"/>
          <p:nvPr/>
        </p:nvSpPr>
        <p:spPr>
          <a:xfrm>
            <a:off x="8160767" y="215296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2" name="TextBox 251"/>
          <p:cNvSpPr txBox="1"/>
          <p:nvPr/>
        </p:nvSpPr>
        <p:spPr>
          <a:xfrm>
            <a:off x="8622875" y="215698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3" name="TextBox 252"/>
          <p:cNvSpPr txBox="1"/>
          <p:nvPr/>
        </p:nvSpPr>
        <p:spPr>
          <a:xfrm>
            <a:off x="9100002" y="213403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4" name="TextBox 253"/>
          <p:cNvSpPr txBox="1"/>
          <p:nvPr/>
        </p:nvSpPr>
        <p:spPr>
          <a:xfrm>
            <a:off x="9563025" y="214059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5" name="TextBox 254"/>
          <p:cNvSpPr txBox="1"/>
          <p:nvPr/>
        </p:nvSpPr>
        <p:spPr>
          <a:xfrm>
            <a:off x="10025346" y="213100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6" name="TextBox 255"/>
          <p:cNvSpPr txBox="1"/>
          <p:nvPr/>
        </p:nvSpPr>
        <p:spPr>
          <a:xfrm>
            <a:off x="10501870" y="213568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7" name="TextBox 256"/>
          <p:cNvSpPr txBox="1"/>
          <p:nvPr/>
        </p:nvSpPr>
        <p:spPr>
          <a:xfrm>
            <a:off x="10948458" y="214049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8" name="TextBox 257"/>
          <p:cNvSpPr txBox="1"/>
          <p:nvPr/>
        </p:nvSpPr>
        <p:spPr>
          <a:xfrm>
            <a:off x="11466156" y="213100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9" name="TextBox 258"/>
          <p:cNvSpPr txBox="1"/>
          <p:nvPr/>
        </p:nvSpPr>
        <p:spPr>
          <a:xfrm>
            <a:off x="7687022" y="262500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0" name="TextBox 259"/>
          <p:cNvSpPr txBox="1"/>
          <p:nvPr/>
        </p:nvSpPr>
        <p:spPr>
          <a:xfrm>
            <a:off x="8164708" y="263050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1" name="TextBox 260"/>
          <p:cNvSpPr txBox="1"/>
          <p:nvPr/>
        </p:nvSpPr>
        <p:spPr>
          <a:xfrm>
            <a:off x="8626816" y="263452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2" name="TextBox 261"/>
          <p:cNvSpPr txBox="1"/>
          <p:nvPr/>
        </p:nvSpPr>
        <p:spPr>
          <a:xfrm>
            <a:off x="9103943" y="261157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3" name="TextBox 262"/>
          <p:cNvSpPr txBox="1"/>
          <p:nvPr/>
        </p:nvSpPr>
        <p:spPr>
          <a:xfrm>
            <a:off x="9566966" y="261813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4" name="TextBox 263"/>
          <p:cNvSpPr txBox="1"/>
          <p:nvPr/>
        </p:nvSpPr>
        <p:spPr>
          <a:xfrm>
            <a:off x="10029287" y="260854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5" name="TextBox 264"/>
          <p:cNvSpPr txBox="1"/>
          <p:nvPr/>
        </p:nvSpPr>
        <p:spPr>
          <a:xfrm>
            <a:off x="10505811" y="261322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6" name="TextBox 265"/>
          <p:cNvSpPr txBox="1"/>
          <p:nvPr/>
        </p:nvSpPr>
        <p:spPr>
          <a:xfrm>
            <a:off x="10952399" y="261803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7" name="TextBox 266"/>
          <p:cNvSpPr txBox="1"/>
          <p:nvPr/>
        </p:nvSpPr>
        <p:spPr>
          <a:xfrm>
            <a:off x="11489975" y="260854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8" name="TextBox 267"/>
          <p:cNvSpPr txBox="1"/>
          <p:nvPr/>
        </p:nvSpPr>
        <p:spPr>
          <a:xfrm>
            <a:off x="7704044" y="310148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9" name="TextBox 268"/>
          <p:cNvSpPr txBox="1"/>
          <p:nvPr/>
        </p:nvSpPr>
        <p:spPr>
          <a:xfrm>
            <a:off x="8181730" y="310698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0" name="TextBox 269"/>
          <p:cNvSpPr txBox="1"/>
          <p:nvPr/>
        </p:nvSpPr>
        <p:spPr>
          <a:xfrm>
            <a:off x="8643838" y="311100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1" name="TextBox 270"/>
          <p:cNvSpPr txBox="1"/>
          <p:nvPr/>
        </p:nvSpPr>
        <p:spPr>
          <a:xfrm>
            <a:off x="9120965" y="308804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2" name="TextBox 271"/>
          <p:cNvSpPr txBox="1"/>
          <p:nvPr/>
        </p:nvSpPr>
        <p:spPr>
          <a:xfrm>
            <a:off x="9583988" y="309461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3" name="TextBox 272"/>
          <p:cNvSpPr txBox="1"/>
          <p:nvPr/>
        </p:nvSpPr>
        <p:spPr>
          <a:xfrm>
            <a:off x="10046309" y="308502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4" name="TextBox 273"/>
          <p:cNvSpPr txBox="1"/>
          <p:nvPr/>
        </p:nvSpPr>
        <p:spPr>
          <a:xfrm>
            <a:off x="10522833" y="308970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5" name="TextBox 274"/>
          <p:cNvSpPr txBox="1"/>
          <p:nvPr/>
        </p:nvSpPr>
        <p:spPr>
          <a:xfrm>
            <a:off x="10969421" y="309451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6" name="TextBox 275"/>
          <p:cNvSpPr txBox="1"/>
          <p:nvPr/>
        </p:nvSpPr>
        <p:spPr>
          <a:xfrm>
            <a:off x="11506997" y="308502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7" name="TextBox 276"/>
          <p:cNvSpPr txBox="1"/>
          <p:nvPr/>
        </p:nvSpPr>
        <p:spPr>
          <a:xfrm>
            <a:off x="7710258" y="354927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8" name="TextBox 277"/>
          <p:cNvSpPr txBox="1"/>
          <p:nvPr/>
        </p:nvSpPr>
        <p:spPr>
          <a:xfrm>
            <a:off x="8187944" y="355477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9" name="TextBox 278"/>
          <p:cNvSpPr txBox="1"/>
          <p:nvPr/>
        </p:nvSpPr>
        <p:spPr>
          <a:xfrm>
            <a:off x="8650052" y="355879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0" name="TextBox 279"/>
          <p:cNvSpPr txBox="1"/>
          <p:nvPr/>
        </p:nvSpPr>
        <p:spPr>
          <a:xfrm>
            <a:off x="9127179" y="353583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1" name="TextBox 280"/>
          <p:cNvSpPr txBox="1"/>
          <p:nvPr/>
        </p:nvSpPr>
        <p:spPr>
          <a:xfrm>
            <a:off x="9590202" y="354240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2" name="TextBox 281"/>
          <p:cNvSpPr txBox="1"/>
          <p:nvPr/>
        </p:nvSpPr>
        <p:spPr>
          <a:xfrm>
            <a:off x="10052523" y="353281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3" name="TextBox 282"/>
          <p:cNvSpPr txBox="1"/>
          <p:nvPr/>
        </p:nvSpPr>
        <p:spPr>
          <a:xfrm>
            <a:off x="10529047" y="353749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4" name="TextBox 283"/>
          <p:cNvSpPr txBox="1"/>
          <p:nvPr/>
        </p:nvSpPr>
        <p:spPr>
          <a:xfrm>
            <a:off x="10975635" y="354230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5" name="TextBox 284"/>
          <p:cNvSpPr txBox="1"/>
          <p:nvPr/>
        </p:nvSpPr>
        <p:spPr>
          <a:xfrm>
            <a:off x="11513211" y="353281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6" name="TextBox 285"/>
          <p:cNvSpPr txBox="1"/>
          <p:nvPr/>
        </p:nvSpPr>
        <p:spPr>
          <a:xfrm>
            <a:off x="7714338" y="404083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7" name="TextBox 286"/>
          <p:cNvSpPr txBox="1"/>
          <p:nvPr/>
        </p:nvSpPr>
        <p:spPr>
          <a:xfrm>
            <a:off x="8192024" y="404632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8" name="TextBox 287"/>
          <p:cNvSpPr txBox="1"/>
          <p:nvPr/>
        </p:nvSpPr>
        <p:spPr>
          <a:xfrm>
            <a:off x="8654132" y="405035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9" name="TextBox 288"/>
          <p:cNvSpPr txBox="1"/>
          <p:nvPr/>
        </p:nvSpPr>
        <p:spPr>
          <a:xfrm>
            <a:off x="9131259" y="402739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0" name="TextBox 289"/>
          <p:cNvSpPr txBox="1"/>
          <p:nvPr/>
        </p:nvSpPr>
        <p:spPr>
          <a:xfrm>
            <a:off x="9594282" y="403396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1" name="TextBox 290"/>
          <p:cNvSpPr txBox="1"/>
          <p:nvPr/>
        </p:nvSpPr>
        <p:spPr>
          <a:xfrm>
            <a:off x="10056603" y="402437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2" name="TextBox 291"/>
          <p:cNvSpPr txBox="1"/>
          <p:nvPr/>
        </p:nvSpPr>
        <p:spPr>
          <a:xfrm>
            <a:off x="10533127" y="402904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3" name="TextBox 292"/>
          <p:cNvSpPr txBox="1"/>
          <p:nvPr/>
        </p:nvSpPr>
        <p:spPr>
          <a:xfrm>
            <a:off x="10979715" y="403386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4" name="TextBox 293"/>
          <p:cNvSpPr txBox="1"/>
          <p:nvPr/>
        </p:nvSpPr>
        <p:spPr>
          <a:xfrm>
            <a:off x="11517291" y="402437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5" name="TextBox 294"/>
          <p:cNvSpPr txBox="1"/>
          <p:nvPr/>
        </p:nvSpPr>
        <p:spPr>
          <a:xfrm>
            <a:off x="7721791" y="451879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6" name="TextBox 295"/>
          <p:cNvSpPr txBox="1"/>
          <p:nvPr/>
        </p:nvSpPr>
        <p:spPr>
          <a:xfrm>
            <a:off x="8199477" y="452429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7" name="TextBox 296"/>
          <p:cNvSpPr txBox="1"/>
          <p:nvPr/>
        </p:nvSpPr>
        <p:spPr>
          <a:xfrm>
            <a:off x="8661585" y="452832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8" name="TextBox 297"/>
          <p:cNvSpPr txBox="1"/>
          <p:nvPr/>
        </p:nvSpPr>
        <p:spPr>
          <a:xfrm>
            <a:off x="9138712" y="450536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9" name="TextBox 298"/>
          <p:cNvSpPr txBox="1"/>
          <p:nvPr/>
        </p:nvSpPr>
        <p:spPr>
          <a:xfrm>
            <a:off x="9601735" y="451192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10064056" y="450233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1" name="TextBox 300"/>
          <p:cNvSpPr txBox="1"/>
          <p:nvPr/>
        </p:nvSpPr>
        <p:spPr>
          <a:xfrm>
            <a:off x="10540580" y="450701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2" name="TextBox 301"/>
          <p:cNvSpPr txBox="1"/>
          <p:nvPr/>
        </p:nvSpPr>
        <p:spPr>
          <a:xfrm>
            <a:off x="10987168" y="451183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3" name="TextBox 302"/>
          <p:cNvSpPr txBox="1"/>
          <p:nvPr/>
        </p:nvSpPr>
        <p:spPr>
          <a:xfrm>
            <a:off x="11524744" y="450233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4" name="TextBox 303"/>
          <p:cNvSpPr txBox="1"/>
          <p:nvPr/>
        </p:nvSpPr>
        <p:spPr>
          <a:xfrm>
            <a:off x="7726826" y="496571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5" name="TextBox 304"/>
          <p:cNvSpPr txBox="1"/>
          <p:nvPr/>
        </p:nvSpPr>
        <p:spPr>
          <a:xfrm>
            <a:off x="8204512" y="497121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6" name="TextBox 305"/>
          <p:cNvSpPr txBox="1"/>
          <p:nvPr/>
        </p:nvSpPr>
        <p:spPr>
          <a:xfrm>
            <a:off x="8666620" y="497523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7" name="TextBox 306"/>
          <p:cNvSpPr txBox="1"/>
          <p:nvPr/>
        </p:nvSpPr>
        <p:spPr>
          <a:xfrm>
            <a:off x="9143747" y="495228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8" name="TextBox 307"/>
          <p:cNvSpPr txBox="1"/>
          <p:nvPr/>
        </p:nvSpPr>
        <p:spPr>
          <a:xfrm>
            <a:off x="9606770" y="495884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9" name="TextBox 308"/>
          <p:cNvSpPr txBox="1"/>
          <p:nvPr/>
        </p:nvSpPr>
        <p:spPr>
          <a:xfrm>
            <a:off x="10069091" y="494925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0" name="TextBox 309"/>
          <p:cNvSpPr txBox="1"/>
          <p:nvPr/>
        </p:nvSpPr>
        <p:spPr>
          <a:xfrm>
            <a:off x="10545615" y="495393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1" name="TextBox 310"/>
          <p:cNvSpPr txBox="1"/>
          <p:nvPr/>
        </p:nvSpPr>
        <p:spPr>
          <a:xfrm>
            <a:off x="10992203" y="495874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2" name="TextBox 311"/>
          <p:cNvSpPr txBox="1"/>
          <p:nvPr/>
        </p:nvSpPr>
        <p:spPr>
          <a:xfrm>
            <a:off x="11529779" y="494925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3" name="TextBox 312"/>
          <p:cNvSpPr txBox="1"/>
          <p:nvPr/>
        </p:nvSpPr>
        <p:spPr>
          <a:xfrm>
            <a:off x="7728709" y="544317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4" name="TextBox 313"/>
          <p:cNvSpPr txBox="1"/>
          <p:nvPr/>
        </p:nvSpPr>
        <p:spPr>
          <a:xfrm>
            <a:off x="8206395" y="544867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5" name="TextBox 314"/>
          <p:cNvSpPr txBox="1"/>
          <p:nvPr/>
        </p:nvSpPr>
        <p:spPr>
          <a:xfrm>
            <a:off x="8668503" y="545269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6" name="TextBox 315"/>
          <p:cNvSpPr txBox="1"/>
          <p:nvPr/>
        </p:nvSpPr>
        <p:spPr>
          <a:xfrm>
            <a:off x="9145630" y="542973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7" name="TextBox 316"/>
          <p:cNvSpPr txBox="1"/>
          <p:nvPr/>
        </p:nvSpPr>
        <p:spPr>
          <a:xfrm>
            <a:off x="9608653" y="543630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8" name="TextBox 317"/>
          <p:cNvSpPr txBox="1"/>
          <p:nvPr/>
        </p:nvSpPr>
        <p:spPr>
          <a:xfrm>
            <a:off x="10070974" y="542671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9" name="TextBox 318"/>
          <p:cNvSpPr txBox="1"/>
          <p:nvPr/>
        </p:nvSpPr>
        <p:spPr>
          <a:xfrm>
            <a:off x="10547498" y="543139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20" name="TextBox 319"/>
          <p:cNvSpPr txBox="1"/>
          <p:nvPr/>
        </p:nvSpPr>
        <p:spPr>
          <a:xfrm>
            <a:off x="10994086" y="543620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21" name="TextBox 320"/>
          <p:cNvSpPr txBox="1"/>
          <p:nvPr/>
        </p:nvSpPr>
        <p:spPr>
          <a:xfrm>
            <a:off x="11531662" y="542671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22" name="TextBox 321"/>
          <p:cNvSpPr txBox="1"/>
          <p:nvPr/>
        </p:nvSpPr>
        <p:spPr>
          <a:xfrm>
            <a:off x="5651410" y="30047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17" name="TextBox 216"/>
          <p:cNvSpPr txBox="1"/>
          <p:nvPr/>
        </p:nvSpPr>
        <p:spPr>
          <a:xfrm>
            <a:off x="5377532" y="197479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19" name="TextBox 218"/>
          <p:cNvSpPr txBox="1"/>
          <p:nvPr/>
        </p:nvSpPr>
        <p:spPr>
          <a:xfrm>
            <a:off x="5714847" y="12480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7" name="TextBox 226"/>
          <p:cNvSpPr txBox="1"/>
          <p:nvPr/>
        </p:nvSpPr>
        <p:spPr>
          <a:xfrm>
            <a:off x="5337824" y="45367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9" name="TextBox 228"/>
          <p:cNvSpPr txBox="1"/>
          <p:nvPr/>
        </p:nvSpPr>
        <p:spPr>
          <a:xfrm>
            <a:off x="5498220" y="87334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30" name="TextBox 229"/>
          <p:cNvSpPr txBox="1"/>
          <p:nvPr/>
        </p:nvSpPr>
        <p:spPr>
          <a:xfrm>
            <a:off x="5458784" y="77319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32" name="TextBox 231"/>
          <p:cNvSpPr txBox="1"/>
          <p:nvPr/>
        </p:nvSpPr>
        <p:spPr>
          <a:xfrm>
            <a:off x="5062228" y="87334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33" name="TextBox 232"/>
          <p:cNvSpPr txBox="1"/>
          <p:nvPr/>
        </p:nvSpPr>
        <p:spPr>
          <a:xfrm>
            <a:off x="5458911" y="168720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35" name="TextBox 234"/>
          <p:cNvSpPr txBox="1"/>
          <p:nvPr/>
        </p:nvSpPr>
        <p:spPr>
          <a:xfrm>
            <a:off x="5778535" y="5634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36" name="TextBox 235"/>
          <p:cNvSpPr txBox="1"/>
          <p:nvPr/>
        </p:nvSpPr>
        <p:spPr>
          <a:xfrm>
            <a:off x="5415640" y="226332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38" name="TextBox 237"/>
          <p:cNvSpPr txBox="1"/>
          <p:nvPr/>
        </p:nvSpPr>
        <p:spPr>
          <a:xfrm>
            <a:off x="5500890" y="107115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39" name="TextBox 238"/>
          <p:cNvSpPr txBox="1"/>
          <p:nvPr/>
        </p:nvSpPr>
        <p:spPr>
          <a:xfrm>
            <a:off x="5220445" y="138814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41" name="TextBox 240"/>
          <p:cNvSpPr txBox="1"/>
          <p:nvPr/>
        </p:nvSpPr>
        <p:spPr>
          <a:xfrm>
            <a:off x="5837144" y="7671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42" name="TextBox 241"/>
          <p:cNvSpPr txBox="1"/>
          <p:nvPr/>
        </p:nvSpPr>
        <p:spPr>
          <a:xfrm>
            <a:off x="5777481" y="15649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44" name="TextBox 243"/>
          <p:cNvSpPr txBox="1"/>
          <p:nvPr/>
        </p:nvSpPr>
        <p:spPr>
          <a:xfrm>
            <a:off x="5678096" y="13482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45" name="TextBox 244"/>
          <p:cNvSpPr txBox="1"/>
          <p:nvPr/>
        </p:nvSpPr>
        <p:spPr>
          <a:xfrm>
            <a:off x="5240605" y="103138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47" name="TextBox 246"/>
          <p:cNvSpPr txBox="1"/>
          <p:nvPr/>
        </p:nvSpPr>
        <p:spPr>
          <a:xfrm>
            <a:off x="5379721" y="206445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48" name="TextBox 247"/>
          <p:cNvSpPr txBox="1"/>
          <p:nvPr/>
        </p:nvSpPr>
        <p:spPr>
          <a:xfrm>
            <a:off x="5757058" y="15755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23" name="TextBox 322"/>
          <p:cNvSpPr txBox="1"/>
          <p:nvPr/>
        </p:nvSpPr>
        <p:spPr>
          <a:xfrm>
            <a:off x="5718295" y="19588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24" name="TextBox 323"/>
          <p:cNvSpPr txBox="1"/>
          <p:nvPr/>
        </p:nvSpPr>
        <p:spPr>
          <a:xfrm>
            <a:off x="5280807" y="166662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pic>
        <p:nvPicPr>
          <p:cNvPr id="325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15037" y="5335049"/>
            <a:ext cx="1573257" cy="154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9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5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4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7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600"/>
                            </p:stCondLst>
                            <p:childTnLst>
                              <p:par>
                                <p:cTn id="2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900"/>
                            </p:stCondLst>
                            <p:childTnLst>
                              <p:par>
                                <p:cTn id="2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200"/>
                            </p:stCondLst>
                            <p:childTnLst>
                              <p:par>
                                <p:cTn id="2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50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800"/>
                            </p:stCondLst>
                            <p:childTnLst>
                              <p:par>
                                <p:cTn id="2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100"/>
                            </p:stCondLst>
                            <p:childTnLst>
                              <p:par>
                                <p:cTn id="2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400"/>
                            </p:stCondLst>
                            <p:childTnLst>
                              <p:par>
                                <p:cTn id="29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700"/>
                            </p:stCondLst>
                            <p:childTnLst>
                              <p:par>
                                <p:cTn id="30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000"/>
                            </p:stCondLst>
                            <p:childTnLst>
                              <p:par>
                                <p:cTn id="3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300"/>
                            </p:stCondLst>
                            <p:childTnLst>
                              <p:par>
                                <p:cTn id="3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9600"/>
                            </p:stCondLst>
                            <p:childTnLst>
                              <p:par>
                                <p:cTn id="34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9900"/>
                            </p:stCondLst>
                            <p:childTnLst>
                              <p:par>
                                <p:cTn id="35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200"/>
                            </p:stCondLst>
                            <p:childTnLst>
                              <p:par>
                                <p:cTn id="36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800"/>
                            </p:stCondLst>
                            <p:childTnLst>
                              <p:par>
                                <p:cTn id="38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100"/>
                            </p:stCondLst>
                            <p:childTnLst>
                              <p:par>
                                <p:cTn id="39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400"/>
                            </p:stCondLst>
                            <p:childTnLst>
                              <p:par>
                                <p:cTn id="40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1700"/>
                            </p:stCondLst>
                            <p:childTnLst>
                              <p:par>
                                <p:cTn id="41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2300"/>
                            </p:stCondLst>
                            <p:childTnLst>
                              <p:par>
                                <p:cTn id="44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2600"/>
                            </p:stCondLst>
                            <p:childTnLst>
                              <p:par>
                                <p:cTn id="4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2900"/>
                            </p:stCondLst>
                            <p:childTnLst>
                              <p:par>
                                <p:cTn id="4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3200"/>
                            </p:stCondLst>
                            <p:childTnLst>
                              <p:par>
                                <p:cTn id="4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3800"/>
                            </p:stCondLst>
                            <p:childTnLst>
                              <p:par>
                                <p:cTn id="49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4100"/>
                            </p:stCondLst>
                            <p:childTnLst>
                              <p:par>
                                <p:cTn id="50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4400"/>
                            </p:stCondLst>
                            <p:childTnLst>
                              <p:par>
                                <p:cTn id="51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4700"/>
                            </p:stCondLst>
                            <p:childTnLst>
                              <p:par>
                                <p:cTn id="5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5300"/>
                            </p:stCondLst>
                            <p:childTnLst>
                              <p:par>
                                <p:cTn id="5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5600"/>
                            </p:stCondLst>
                            <p:childTnLst>
                              <p:par>
                                <p:cTn id="56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5900"/>
                            </p:stCondLst>
                            <p:childTnLst>
                              <p:par>
                                <p:cTn id="57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6200"/>
                            </p:stCondLst>
                            <p:childTnLst>
                              <p:par>
                                <p:cTn id="58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9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6800"/>
                            </p:stCondLst>
                            <p:childTnLst>
                              <p:par>
                                <p:cTn id="60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7100"/>
                            </p:stCondLst>
                            <p:childTnLst>
                              <p:par>
                                <p:cTn id="61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7400"/>
                            </p:stCondLst>
                            <p:childTnLst>
                              <p:par>
                                <p:cTn id="62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7700"/>
                            </p:stCondLst>
                            <p:childTnLst>
                              <p:par>
                                <p:cTn id="63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18300"/>
                            </p:stCondLst>
                            <p:childTnLst>
                              <p:par>
                                <p:cTn id="65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18600"/>
                            </p:stCondLst>
                            <p:childTnLst>
                              <p:par>
                                <p:cTn id="66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18900"/>
                            </p:stCondLst>
                            <p:childTnLst>
                              <p:par>
                                <p:cTn id="67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19200"/>
                            </p:stCondLst>
                            <p:childTnLst>
                              <p:par>
                                <p:cTn id="68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9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19800"/>
                            </p:stCondLst>
                            <p:childTnLst>
                              <p:par>
                                <p:cTn id="70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0100"/>
                            </p:stCondLst>
                            <p:childTnLst>
                              <p:par>
                                <p:cTn id="7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0400"/>
                            </p:stCondLst>
                            <p:childTnLst>
                              <p:par>
                                <p:cTn id="7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0700"/>
                            </p:stCondLst>
                            <p:childTnLst>
                              <p:par>
                                <p:cTn id="7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21300"/>
                            </p:stCondLst>
                            <p:childTnLst>
                              <p:par>
                                <p:cTn id="76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223" grpId="0" animBg="1"/>
      <p:bldP spid="90" grpId="0" animBg="1"/>
      <p:bldP spid="97" grpId="0" animBg="1"/>
      <p:bldP spid="91" grpId="0" animBg="1"/>
      <p:bldP spid="94" grpId="0" animBg="1"/>
      <p:bldP spid="96" grpId="0" animBg="1"/>
      <p:bldP spid="109" grpId="0" animBg="1"/>
      <p:bldP spid="133" grpId="0" animBg="1"/>
      <p:bldP spid="134" grpId="0" animBg="1"/>
      <p:bldP spid="135" grpId="0" animBg="1"/>
      <p:bldP spid="162" grpId="0" animBg="1"/>
      <p:bldP spid="163" grpId="0" animBg="1"/>
      <p:bldP spid="165" grpId="0" animBg="1"/>
      <p:bldP spid="166" grpId="0" animBg="1"/>
      <p:bldP spid="192" grpId="0" animBg="1"/>
      <p:bldP spid="193" grpId="0" animBg="1"/>
      <p:bldP spid="194" grpId="0" animBg="1"/>
      <p:bldP spid="221" grpId="0" animBg="1"/>
      <p:bldP spid="222" grpId="0" animBg="1"/>
      <p:bldP spid="249" grpId="0" animBg="1"/>
      <p:bldP spid="250" grpId="0"/>
      <p:bldP spid="250" grpId="1"/>
      <p:bldP spid="251" grpId="0"/>
      <p:bldP spid="251" grpId="1"/>
      <p:bldP spid="252" grpId="0"/>
      <p:bldP spid="252" grpId="1"/>
      <p:bldP spid="253" grpId="0"/>
      <p:bldP spid="253" grpId="1"/>
      <p:bldP spid="254" grpId="0"/>
      <p:bldP spid="254" grpId="1"/>
      <p:bldP spid="255" grpId="0"/>
      <p:bldP spid="255" grpId="1"/>
      <p:bldP spid="256" grpId="0"/>
      <p:bldP spid="256" grpId="1"/>
      <p:bldP spid="257" grpId="0"/>
      <p:bldP spid="257" grpId="1"/>
      <p:bldP spid="258" grpId="0"/>
      <p:bldP spid="258" grpId="1"/>
      <p:bldP spid="259" grpId="0"/>
      <p:bldP spid="259" grpId="1"/>
      <p:bldP spid="260" grpId="0"/>
      <p:bldP spid="260" grpId="1"/>
      <p:bldP spid="261" grpId="0"/>
      <p:bldP spid="261" grpId="1"/>
      <p:bldP spid="262" grpId="0"/>
      <p:bldP spid="262" grpId="1"/>
      <p:bldP spid="263" grpId="0"/>
      <p:bldP spid="263" grpId="1"/>
      <p:bldP spid="264" grpId="0"/>
      <p:bldP spid="264" grpId="1"/>
      <p:bldP spid="265" grpId="0"/>
      <p:bldP spid="265" grpId="1"/>
      <p:bldP spid="266" grpId="0"/>
      <p:bldP spid="266" grpId="1"/>
      <p:bldP spid="267" grpId="0"/>
      <p:bldP spid="267" grpId="1"/>
      <p:bldP spid="268" grpId="0"/>
      <p:bldP spid="268" grpId="1"/>
      <p:bldP spid="269" grpId="0"/>
      <p:bldP spid="269" grpId="1"/>
      <p:bldP spid="270" grpId="0"/>
      <p:bldP spid="270" grpId="1"/>
      <p:bldP spid="271" grpId="0"/>
      <p:bldP spid="271" grpId="1"/>
      <p:bldP spid="272" grpId="0"/>
      <p:bldP spid="272" grpId="1"/>
      <p:bldP spid="273" grpId="0"/>
      <p:bldP spid="273" grpId="1"/>
      <p:bldP spid="274" grpId="0"/>
      <p:bldP spid="274" grpId="1"/>
      <p:bldP spid="275" grpId="0"/>
      <p:bldP spid="275" grpId="1"/>
      <p:bldP spid="276" grpId="0"/>
      <p:bldP spid="276" grpId="1"/>
      <p:bldP spid="277" grpId="0"/>
      <p:bldP spid="277" grpId="1"/>
      <p:bldP spid="278" grpId="0"/>
      <p:bldP spid="278" grpId="1"/>
      <p:bldP spid="279" grpId="0"/>
      <p:bldP spid="279" grpId="1"/>
      <p:bldP spid="280" grpId="0"/>
      <p:bldP spid="280" grpId="1"/>
      <p:bldP spid="281" grpId="0"/>
      <p:bldP spid="281" grpId="1"/>
      <p:bldP spid="282" grpId="0"/>
      <p:bldP spid="282" grpId="1"/>
      <p:bldP spid="283" grpId="0"/>
      <p:bldP spid="283" grpId="1"/>
      <p:bldP spid="284" grpId="0"/>
      <p:bldP spid="284" grpId="1"/>
      <p:bldP spid="285" grpId="0"/>
      <p:bldP spid="285" grpId="1"/>
      <p:bldP spid="286" grpId="0"/>
      <p:bldP spid="286" grpId="1"/>
      <p:bldP spid="287" grpId="0"/>
      <p:bldP spid="287" grpId="1"/>
      <p:bldP spid="288" grpId="0"/>
      <p:bldP spid="288" grpId="1"/>
      <p:bldP spid="289" grpId="0"/>
      <p:bldP spid="289" grpId="1"/>
      <p:bldP spid="290" grpId="0"/>
      <p:bldP spid="290" grpId="1"/>
      <p:bldP spid="291" grpId="0"/>
      <p:bldP spid="291" grpId="1"/>
      <p:bldP spid="292" grpId="0"/>
      <p:bldP spid="292" grpId="1"/>
      <p:bldP spid="293" grpId="0"/>
      <p:bldP spid="293" grpId="1"/>
      <p:bldP spid="294" grpId="0"/>
      <p:bldP spid="294" grpId="1"/>
      <p:bldP spid="295" grpId="0"/>
      <p:bldP spid="295" grpId="1"/>
      <p:bldP spid="296" grpId="0"/>
      <p:bldP spid="296" grpId="1"/>
      <p:bldP spid="297" grpId="0"/>
      <p:bldP spid="297" grpId="1"/>
      <p:bldP spid="298" grpId="0"/>
      <p:bldP spid="298" grpId="1"/>
      <p:bldP spid="299" grpId="0"/>
      <p:bldP spid="299" grpId="1"/>
      <p:bldP spid="300" grpId="0"/>
      <p:bldP spid="300" grpId="1"/>
      <p:bldP spid="301" grpId="0"/>
      <p:bldP spid="301" grpId="1"/>
      <p:bldP spid="302" grpId="0"/>
      <p:bldP spid="302" grpId="1"/>
      <p:bldP spid="303" grpId="0"/>
      <p:bldP spid="303" grpId="1"/>
      <p:bldP spid="304" grpId="0"/>
      <p:bldP spid="304" grpId="1"/>
      <p:bldP spid="305" grpId="0"/>
      <p:bldP spid="305" grpId="1"/>
      <p:bldP spid="306" grpId="0"/>
      <p:bldP spid="306" grpId="1"/>
      <p:bldP spid="307" grpId="0"/>
      <p:bldP spid="307" grpId="1"/>
      <p:bldP spid="308" grpId="0"/>
      <p:bldP spid="308" grpId="1"/>
      <p:bldP spid="309" grpId="0"/>
      <p:bldP spid="309" grpId="1"/>
      <p:bldP spid="310" grpId="0"/>
      <p:bldP spid="310" grpId="1"/>
      <p:bldP spid="311" grpId="0"/>
      <p:bldP spid="311" grpId="1"/>
      <p:bldP spid="312" grpId="0"/>
      <p:bldP spid="312" grpId="1"/>
      <p:bldP spid="313" grpId="0"/>
      <p:bldP spid="313" grpId="1"/>
      <p:bldP spid="314" grpId="0"/>
      <p:bldP spid="314" grpId="1"/>
      <p:bldP spid="315" grpId="0"/>
      <p:bldP spid="315" grpId="1"/>
      <p:bldP spid="316" grpId="0"/>
      <p:bldP spid="316" grpId="1"/>
      <p:bldP spid="317" grpId="0"/>
      <p:bldP spid="317" grpId="1"/>
      <p:bldP spid="318" grpId="0"/>
      <p:bldP spid="318" grpId="1"/>
      <p:bldP spid="319" grpId="0"/>
      <p:bldP spid="319" grpId="1"/>
      <p:bldP spid="320" grpId="0"/>
      <p:bldP spid="320" grpId="1"/>
      <p:bldP spid="321" grpId="0"/>
      <p:bldP spid="321" grpId="1"/>
      <p:bldP spid="322" grpId="0"/>
      <p:bldP spid="322" grpId="1"/>
      <p:bldP spid="217" grpId="0"/>
      <p:bldP spid="217" grpId="1"/>
      <p:bldP spid="219" grpId="0"/>
      <p:bldP spid="219" grpId="1"/>
      <p:bldP spid="227" grpId="0"/>
      <p:bldP spid="227" grpId="1"/>
      <p:bldP spid="229" grpId="0"/>
      <p:bldP spid="229" grpId="1"/>
      <p:bldP spid="230" grpId="0"/>
      <p:bldP spid="230" grpId="1"/>
      <p:bldP spid="232" grpId="0"/>
      <p:bldP spid="232" grpId="1"/>
      <p:bldP spid="233" grpId="0"/>
      <p:bldP spid="233" grpId="1"/>
      <p:bldP spid="235" grpId="0"/>
      <p:bldP spid="235" grpId="1"/>
      <p:bldP spid="236" grpId="0"/>
      <p:bldP spid="236" grpId="1"/>
      <p:bldP spid="238" grpId="0"/>
      <p:bldP spid="238" grpId="1"/>
      <p:bldP spid="239" grpId="0"/>
      <p:bldP spid="239" grpId="1"/>
      <p:bldP spid="241" grpId="0"/>
      <p:bldP spid="241" grpId="1"/>
      <p:bldP spid="242" grpId="0"/>
      <p:bldP spid="242" grpId="1"/>
      <p:bldP spid="244" grpId="0"/>
      <p:bldP spid="244" grpId="1"/>
      <p:bldP spid="245" grpId="0"/>
      <p:bldP spid="245" grpId="1"/>
      <p:bldP spid="247" grpId="0"/>
      <p:bldP spid="247" grpId="1"/>
      <p:bldP spid="248" grpId="0"/>
      <p:bldP spid="248" grpId="1"/>
      <p:bldP spid="323" grpId="0"/>
      <p:bldP spid="323" grpId="1"/>
      <p:bldP spid="324" grpId="0"/>
      <p:bldP spid="324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mapping</a:t>
            </a:r>
            <a:endParaRPr lang="en-US" dirty="0"/>
          </a:p>
        </p:txBody>
      </p:sp>
      <p:pic>
        <p:nvPicPr>
          <p:cNvPr id="24578" name="Picture 2" descr="http://www.seanet.com/~myandper/images_gallery/radi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56" y="1673435"/>
            <a:ext cx="6479747" cy="485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91926" y="2518914"/>
            <a:ext cx="30393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Final gathering step</a:t>
            </a:r>
            <a:br>
              <a:rPr lang="en-US" sz="2800" dirty="0" smtClean="0"/>
            </a:br>
            <a:r>
              <a:rPr lang="en-US" sz="2800" dirty="0" smtClean="0"/>
              <a:t>(radiance)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753748" y="4197731"/>
            <a:ext cx="31531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Noisy. Idea:</a:t>
            </a:r>
          </a:p>
          <a:p>
            <a:pPr algn="ctr"/>
            <a:r>
              <a:rPr lang="en-US" sz="2800" dirty="0" smtClean="0"/>
              <a:t>do it just for indirect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612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mapping</a:t>
            </a:r>
          </a:p>
        </p:txBody>
      </p:sp>
      <p:pic>
        <p:nvPicPr>
          <p:cNvPr id="23554" name="Picture 2" descr="http://www.seanet.com/~myandper/images_gallery/raytr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5" y="1690688"/>
            <a:ext cx="6504316" cy="48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40482" y="4129806"/>
            <a:ext cx="2756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Purely direct lighting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717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mapping</a:t>
            </a:r>
          </a:p>
        </p:txBody>
      </p:sp>
      <p:pic>
        <p:nvPicPr>
          <p:cNvPr id="25602" name="Picture 2" descr="http://www.seanet.com/~myandper/images_gallery/comple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03" y="1690689"/>
            <a:ext cx="6510186" cy="48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23813" y="4028489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57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Precomputed Radiance Transfer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4862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Decompose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 smtClean="0"/>
                  <a:t>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 smtClean="0"/>
                  <a:t>)  on orthonormal bases</a:t>
                </a:r>
              </a:p>
              <a:p>
                <a:r>
                  <a:rPr lang="en-US" dirty="0" smtClean="0"/>
                  <a:t>Use a scalar product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 smtClean="0"/>
                  <a:t> is orthonormal</a:t>
                </a:r>
                <a:br>
                  <a:rPr lang="en-US" dirty="0" smtClean="0"/>
                </a:br>
                <a:endParaRPr lang="en-US" dirty="0" smtClean="0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dirty="0" smtClean="0"/>
                  <a:t>  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(proof by </a:t>
                </a:r>
                <a:r>
                  <a:rPr lang="en-US" dirty="0" err="1" smtClean="0"/>
                  <a:t>bilinearity</a:t>
                </a:r>
                <a:r>
                  <a:rPr lang="en-US" dirty="0" smtClean="0"/>
                  <a:t> of scalar product)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486275"/>
              </a:xfrm>
              <a:blipFill rotWithShape="0">
                <a:blip r:embed="rId2"/>
                <a:stretch>
                  <a:fillRect l="-1043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67396" y="6311900"/>
            <a:ext cx="11697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Precomputed Radiance Transfer for Real-Time </a:t>
            </a:r>
            <a:r>
              <a:rPr lang="en-US" dirty="0" smtClean="0"/>
              <a:t>Rendering in Dynamic, </a:t>
            </a:r>
            <a:r>
              <a:rPr lang="en-US" dirty="0"/>
              <a:t>Low-Frequency Lighting Environments, </a:t>
            </a:r>
            <a:r>
              <a:rPr lang="en-US" dirty="0" smtClean="0"/>
              <a:t>PP Sloan et 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4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Precomputed Radiance Transfer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For instance: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acc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spherical harmonics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650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13" y="2208966"/>
            <a:ext cx="8215087" cy="44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classes.soe.ucsc.edu/cmps160/Spring13/projects/bgabin/Final/report/Spherical%20Harmonic%20Lighting%20Comparison_files/reflect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965"/>
            <a:ext cx="3817257" cy="32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41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Precomputed Radiance Transfer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4"/>
                <a:ext cx="10715171" cy="5032376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the associated Legendre polynomial of order m (related to the </a:t>
                </a:r>
                <a:r>
                  <a:rPr lang="en-US" dirty="0" err="1" smtClean="0"/>
                  <a:t>m’th</a:t>
                </a:r>
                <a:r>
                  <a:rPr lang="en-US" dirty="0" smtClean="0"/>
                  <a:t> derivative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err="1" smtClean="0"/>
                  <a:t>Eigenfunctions</a:t>
                </a:r>
                <a:r>
                  <a:rPr lang="en-US" dirty="0" smtClean="0"/>
                  <a:t>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 smtClean="0"/>
                  <a:t> operator on the sphere</a:t>
                </a:r>
              </a:p>
              <a:p>
                <a:pPr lvl="1"/>
                <a:r>
                  <a:rPr lang="en-US" dirty="0" smtClean="0"/>
                  <a:t>Equivalent to Fourier basis on the sphere</a:t>
                </a:r>
              </a:p>
              <a:p>
                <a:pPr lvl="1"/>
                <a:r>
                  <a:rPr lang="en-US" dirty="0" smtClean="0"/>
                  <a:t>Fast computation via 2D Fast Fourier Transforms</a:t>
                </a:r>
              </a:p>
              <a:p>
                <a:pPr lvl="1"/>
                <a:endParaRPr lang="en-US" dirty="0"/>
              </a:p>
              <a:p>
                <a:r>
                  <a:rPr lang="en-US" dirty="0" smtClean="0"/>
                  <a:t>The frequency content of the result is bounded by the minimum frequency content between the BRDF and illumination !</a:t>
                </a:r>
                <a:endParaRPr lang="en-US" dirty="0"/>
              </a:p>
              <a:p>
                <a:pPr lvl="1"/>
                <a:r>
                  <a:rPr lang="en-US" dirty="0" smtClean="0"/>
                  <a:t>E.g. : a diffuse object under high frequency lighting looks the same as a metal ball under diffuse (constant) lighting</a:t>
                </a:r>
              </a:p>
              <a:p>
                <a:endParaRPr lang="en-US" dirty="0"/>
              </a:p>
              <a:p>
                <a:r>
                  <a:rPr lang="en-US" dirty="0" smtClean="0"/>
                  <a:t>Other bases have been used: Spherical Wavelets, Zonal Harmonics, ...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4"/>
                <a:ext cx="10715171" cy="5032376"/>
              </a:xfrm>
              <a:blipFill rotWithShape="0">
                <a:blip r:embed="rId2"/>
                <a:stretch>
                  <a:fillRect l="-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91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Radiosity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4115" y="1825625"/>
                <a:ext cx="11219542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Under diffuse reflectance, we have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And omnidirectional emissivity</a:t>
                </a:r>
              </a:p>
              <a:p>
                <a:r>
                  <a:rPr lang="en-US" dirty="0" smtClean="0"/>
                  <a:t>So 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4115" y="1825625"/>
                <a:ext cx="11219542" cy="4351338"/>
              </a:xfrm>
              <a:blipFill rotWithShape="0">
                <a:blip r:embed="rId2"/>
                <a:stretch>
                  <a:fillRect l="-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7736114" y="1700553"/>
            <a:ext cx="3497943" cy="112973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8665084" y="1079087"/>
                <a:ext cx="16400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84" y="1079087"/>
                <a:ext cx="1640001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814996" y="709755"/>
            <a:ext cx="1340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 factor: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5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Radiosity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Now, discretizing and assuming constant values per triangle k: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e>
                      </m:nary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(could also take any basis function over triangles instead)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009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Radiosity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9129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Can be written in matrix form. Consider a vector L and matrix G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𝑑𝑖𝑎𝑔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Re-arranging terms: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−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𝑑𝑖𝑎𝑔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Can be solved numerically quite easily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91290"/>
              </a:xfrm>
              <a:blipFill rotWithShape="0">
                <a:blip r:embed="rId2"/>
                <a:stretch>
                  <a:fillRect l="-1217" b="-3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702630" y="4441371"/>
            <a:ext cx="2685142" cy="82731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791093" y="5241396"/>
                <a:ext cx="50821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093" y="5241396"/>
                <a:ext cx="508216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28" y="0"/>
            <a:ext cx="3831771" cy="28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79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Radiosity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Instead of a full direct linear solve, use Gauss-Seidel iterations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eqAr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p>
                              </m:sSup>
                            </m:e>
                          </m:nary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lvl="1"/>
                <a:r>
                  <a:rPr lang="en-US" dirty="0" smtClean="0"/>
                  <a:t>Each iteration corresponds to 1 light bounce: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915886" y="2583543"/>
            <a:ext cx="148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iteration: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8570687" y="2583543"/>
                <a:ext cx="4330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87" y="2583543"/>
                <a:ext cx="433003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86" name="Picture 14" descr="https://upload.wikimedia.org/wikipedia/commons/thumb/f/f2/Radiosity_Progress.png/680px-Radiosity_Progre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17" y="4101587"/>
            <a:ext cx="10961165" cy="27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8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268" y="377687"/>
            <a:ext cx="5920409" cy="56998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900" dirty="0" smtClean="0"/>
              <a:t>procedure </a:t>
            </a:r>
            <a:r>
              <a:rPr lang="en-US" sz="3900" dirty="0" err="1" smtClean="0"/>
              <a:t>drawTriangle</a:t>
            </a:r>
            <a:r>
              <a:rPr lang="en-US" sz="3900" dirty="0" smtClean="0"/>
              <a:t>(T)</a:t>
            </a:r>
          </a:p>
          <a:p>
            <a:pPr marL="457200" lvl="1" indent="0">
              <a:buNone/>
            </a:pPr>
            <a:r>
              <a:rPr lang="en-US" sz="3900" dirty="0" smtClean="0"/>
              <a:t>T’ = Project(T)</a:t>
            </a:r>
          </a:p>
          <a:p>
            <a:pPr marL="457200" lvl="1" indent="0">
              <a:buNone/>
            </a:pPr>
            <a:r>
              <a:rPr lang="en-US" sz="3900" dirty="0" err="1" smtClean="0"/>
              <a:t>Rect</a:t>
            </a:r>
            <a:r>
              <a:rPr lang="en-US" sz="3900" dirty="0" smtClean="0"/>
              <a:t> = </a:t>
            </a:r>
            <a:r>
              <a:rPr lang="en-US" sz="3900" dirty="0" err="1" smtClean="0"/>
              <a:t>bounding_box</a:t>
            </a:r>
            <a:r>
              <a:rPr lang="en-US" sz="3900" dirty="0" smtClean="0"/>
              <a:t>(T’)</a:t>
            </a:r>
          </a:p>
          <a:p>
            <a:pPr marL="457200" lvl="1" indent="0">
              <a:buNone/>
            </a:pPr>
            <a:r>
              <a:rPr lang="en-US" sz="3900" dirty="0" smtClean="0"/>
              <a:t>For each pixel p in </a:t>
            </a:r>
            <a:r>
              <a:rPr lang="en-US" sz="3900" dirty="0" err="1" smtClean="0"/>
              <a:t>Rect</a:t>
            </a:r>
            <a:endParaRPr lang="en-US" sz="3900" dirty="0" smtClean="0"/>
          </a:p>
          <a:p>
            <a:pPr marL="914400" lvl="2" indent="0">
              <a:buNone/>
            </a:pPr>
            <a:r>
              <a:rPr lang="en-US" sz="3500" dirty="0" smtClean="0"/>
              <a:t>If p inside T’</a:t>
            </a:r>
          </a:p>
          <a:p>
            <a:pPr marL="1371600" lvl="3" indent="0">
              <a:buNone/>
            </a:pPr>
            <a:r>
              <a:rPr lang="en-US" sz="3000" dirty="0" smtClean="0"/>
              <a:t>If depth(p) &lt; </a:t>
            </a:r>
            <a:r>
              <a:rPr lang="en-US" sz="3000" dirty="0" err="1" smtClean="0"/>
              <a:t>z_buffer</a:t>
            </a:r>
            <a:r>
              <a:rPr lang="en-US" sz="3000" dirty="0" smtClean="0"/>
              <a:t>(p)</a:t>
            </a:r>
          </a:p>
          <a:p>
            <a:pPr marL="1828800" lvl="4" indent="0">
              <a:buNone/>
            </a:pPr>
            <a:r>
              <a:rPr lang="en-US" sz="3000" dirty="0" smtClean="0"/>
              <a:t>p = color</a:t>
            </a:r>
          </a:p>
          <a:p>
            <a:pPr marL="1828800" lvl="4" indent="0">
              <a:buNone/>
            </a:pPr>
            <a:r>
              <a:rPr lang="en-US" sz="3000" dirty="0" err="1"/>
              <a:t>z</a:t>
            </a:r>
            <a:r>
              <a:rPr lang="en-US" sz="3000" dirty="0" err="1" smtClean="0"/>
              <a:t>_buffer</a:t>
            </a:r>
            <a:r>
              <a:rPr lang="en-US" sz="3000" dirty="0" smtClean="0"/>
              <a:t>(p) = depth(p)</a:t>
            </a:r>
          </a:p>
          <a:p>
            <a:pPr marL="1371600" lvl="3" indent="0">
              <a:buNone/>
            </a:pPr>
            <a:r>
              <a:rPr lang="en-US" sz="3000" dirty="0" smtClean="0"/>
              <a:t>End if</a:t>
            </a:r>
          </a:p>
          <a:p>
            <a:pPr marL="914400" lvl="2" indent="0">
              <a:buNone/>
            </a:pPr>
            <a:r>
              <a:rPr lang="en-US" sz="3500" dirty="0" smtClean="0"/>
              <a:t>End if</a:t>
            </a:r>
          </a:p>
          <a:p>
            <a:pPr marL="457200" lvl="1" indent="0">
              <a:buNone/>
            </a:pPr>
            <a:r>
              <a:rPr lang="en-US" sz="3900" dirty="0" smtClean="0"/>
              <a:t>End For</a:t>
            </a:r>
          </a:p>
          <a:p>
            <a:pPr marL="0" indent="0">
              <a:buNone/>
            </a:pPr>
            <a:r>
              <a:rPr lang="en-US" sz="3900" dirty="0" smtClean="0"/>
              <a:t>End Procedure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6889" y="6046302"/>
            <a:ext cx="1876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Rasterization</a:t>
            </a:r>
            <a:endParaRPr lang="en-US" dirty="0" smtClean="0"/>
          </a:p>
          <a:p>
            <a:r>
              <a:rPr lang="en-US" dirty="0" smtClean="0"/>
              <a:t>(OpenGL, DirectX)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42424" y="6079176"/>
            <a:ext cx="2824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Raytracing</a:t>
            </a:r>
            <a:endParaRPr lang="en-US" dirty="0" smtClean="0"/>
          </a:p>
          <a:p>
            <a:pPr algn="ctr"/>
            <a:r>
              <a:rPr lang="en-US" dirty="0" smtClean="0"/>
              <a:t>(physically-based rendering)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272209" y="2345635"/>
            <a:ext cx="0" cy="2663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36889" y="2835965"/>
            <a:ext cx="0" cy="1596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06733" y="3246783"/>
            <a:ext cx="0" cy="788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82748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75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65686" cy="4351338"/>
          </a:xfrm>
        </p:spPr>
        <p:txBody>
          <a:bodyPr/>
          <a:lstStyle/>
          <a:p>
            <a:r>
              <a:rPr lang="en-US" dirty="0" smtClean="0"/>
              <a:t>Unfortunately, now mostly abandoned</a:t>
            </a:r>
          </a:p>
          <a:p>
            <a:pPr lvl="1"/>
            <a:r>
              <a:rPr lang="en-US" dirty="0" smtClean="0"/>
              <a:t>Has been generalized to non-diffuse scenes</a:t>
            </a:r>
          </a:p>
          <a:p>
            <a:pPr lvl="1"/>
            <a:r>
              <a:rPr lang="en-US" dirty="0" smtClean="0"/>
              <a:t>To (near) </a:t>
            </a:r>
            <a:r>
              <a:rPr lang="en-US" dirty="0" err="1" smtClean="0"/>
              <a:t>realtime</a:t>
            </a:r>
            <a:r>
              <a:rPr lang="en-US" dirty="0" smtClean="0"/>
              <a:t> settings</a:t>
            </a:r>
            <a:r>
              <a:rPr lang="en-US" baseline="30000" dirty="0" smtClean="0"/>
              <a:t>*</a:t>
            </a:r>
          </a:p>
          <a:p>
            <a:pPr lvl="1"/>
            <a:r>
              <a:rPr lang="en-US" dirty="0" smtClean="0"/>
              <a:t>But nice meshing is difficult</a:t>
            </a:r>
          </a:p>
          <a:p>
            <a:pPr lvl="1"/>
            <a:r>
              <a:rPr lang="en-US" dirty="0" smtClean="0"/>
              <a:t>Conceptually simpler methods exist (e.g., photon maps)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13498"/>
            <a:ext cx="8723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/>
              <a:t>*</a:t>
            </a:r>
            <a:r>
              <a:rPr lang="en-US" dirty="0" smtClean="0"/>
              <a:t> Implicit </a:t>
            </a:r>
            <a:r>
              <a:rPr lang="en-US" dirty="0"/>
              <a:t>Visibility and </a:t>
            </a:r>
            <a:r>
              <a:rPr lang="en-US" dirty="0" err="1"/>
              <a:t>Antiradiance</a:t>
            </a:r>
            <a:r>
              <a:rPr lang="en-US" dirty="0"/>
              <a:t> for Interactive Global </a:t>
            </a:r>
            <a:r>
              <a:rPr lang="en-US" dirty="0" smtClean="0"/>
              <a:t>Illumination, </a:t>
            </a:r>
            <a:r>
              <a:rPr lang="en-US" dirty="0" err="1" smtClean="0"/>
              <a:t>Dachsbacher</a:t>
            </a:r>
            <a:r>
              <a:rPr lang="en-US" dirty="0" smtClean="0"/>
              <a:t> et al.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76435"/>
              </p:ext>
            </p:extLst>
          </p:nvPr>
        </p:nvGraphicFramePr>
        <p:xfrm>
          <a:off x="7503886" y="611979"/>
          <a:ext cx="4572000" cy="4588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Image" r:id="rId3" imgW="7059960" imgH="7085520" progId="Photoshop.Image.13">
                  <p:embed/>
                </p:oleObj>
              </mc:Choice>
              <mc:Fallback>
                <p:oleObj name="Image" r:id="rId3" imgW="7059960" imgH="7085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03886" y="611979"/>
                        <a:ext cx="4572000" cy="4588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68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Physically-based rendering meets </a:t>
            </a:r>
            <a:r>
              <a:rPr lang="en-US" dirty="0" err="1" smtClean="0"/>
              <a:t>realtime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Instant </a:t>
            </a:r>
            <a:r>
              <a:rPr lang="en-US" dirty="0" err="1" smtClean="0"/>
              <a:t>radiosity</a:t>
            </a:r>
            <a:endParaRPr lang="en-US" dirty="0" smtClean="0"/>
          </a:p>
          <a:p>
            <a:pPr lvl="1"/>
            <a:r>
              <a:rPr lang="en-US" dirty="0" smtClean="0"/>
              <a:t>Essentially unrelated to </a:t>
            </a:r>
            <a:r>
              <a:rPr lang="en-US" dirty="0" err="1" smtClean="0"/>
              <a:t>radiosity</a:t>
            </a:r>
            <a:r>
              <a:rPr lang="en-US" dirty="0" smtClean="0"/>
              <a:t>, but more related to photon mapping</a:t>
            </a:r>
          </a:p>
          <a:p>
            <a:pPr lvl="1"/>
            <a:r>
              <a:rPr lang="en-US" dirty="0" smtClean="0"/>
              <a:t>Sends “Virtual Point Lights” from light sources, use them as new light sources</a:t>
            </a:r>
            <a:endParaRPr lang="en-US" dirty="0"/>
          </a:p>
        </p:txBody>
      </p:sp>
      <p:pic>
        <p:nvPicPr>
          <p:cNvPr id="29698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88" y="3251200"/>
            <a:ext cx="4809065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ornell_gi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1050"/>
            <a:ext cx="46101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56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Prefiltered</a:t>
            </a:r>
            <a:r>
              <a:rPr lang="en-US" dirty="0" smtClean="0"/>
              <a:t> environment maps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When the incident illumination is distant: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/>
          <p:cNvSpPr/>
          <p:nvPr/>
        </p:nvSpPr>
        <p:spPr>
          <a:xfrm rot="5400000">
            <a:off x="7583714" y="834578"/>
            <a:ext cx="667657" cy="43978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122058" y="3303374"/>
                <a:ext cx="66522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Spherical convolution between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acc>
                      </m:e>
                    </m:d>
                    <m:d>
                      <m:dPr>
                        <m:begChr m:val="⟨"/>
                        <m:endChr m:val="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058" y="3303374"/>
                <a:ext cx="6652270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375" t="-130263" b="-19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434487"/>
            <a:ext cx="6277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Unified Approach to </a:t>
            </a:r>
            <a:r>
              <a:rPr lang="en-US" dirty="0" err="1"/>
              <a:t>Prefiltered</a:t>
            </a:r>
            <a:r>
              <a:rPr lang="en-US" dirty="0"/>
              <a:t> Environment </a:t>
            </a:r>
            <a:r>
              <a:rPr lang="en-US" dirty="0" smtClean="0"/>
              <a:t>Maps, </a:t>
            </a:r>
            <a:r>
              <a:rPr lang="en-US" dirty="0" err="1" smtClean="0"/>
              <a:t>Kautz</a:t>
            </a:r>
            <a:r>
              <a:rPr lang="en-US" dirty="0" smtClean="0"/>
              <a:t> et al.</a:t>
            </a:r>
            <a:endParaRPr lang="en-US" dirty="0"/>
          </a:p>
        </p:txBody>
      </p:sp>
      <p:pic>
        <p:nvPicPr>
          <p:cNvPr id="30724" name="Picture 4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392317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47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Prefiltered</a:t>
            </a:r>
            <a:r>
              <a:rPr lang="en-US" dirty="0" smtClean="0"/>
              <a:t> environment maps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Precomputing convolutions between environment map and BRDF for various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Easy for some BRDF : Gaussian blur</a:t>
                </a:r>
              </a:p>
              <a:p>
                <a:r>
                  <a:rPr lang="en-US" dirty="0" smtClean="0"/>
                  <a:t>Just a lookup when rendering: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8" name="Picture 4" descr="http://graphics.stanford.edu/papers/envmap/Figs/grace_fil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86" y="407318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://graphics.stanford.edu/papers/envmap/Figs/scene-n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2530248"/>
            <a:ext cx="4093029" cy="409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4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Image-based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Further from physically-based rendering</a:t>
            </a:r>
          </a:p>
          <a:p>
            <a:r>
              <a:rPr lang="en-US" dirty="0" smtClean="0"/>
              <a:t>Essentially interpolates between photographs</a:t>
            </a:r>
          </a:p>
          <a:p>
            <a:pPr lvl="1"/>
            <a:r>
              <a:rPr lang="en-US" dirty="0" err="1" smtClean="0"/>
              <a:t>Lightfields</a:t>
            </a:r>
            <a:r>
              <a:rPr lang="en-US" dirty="0" smtClean="0"/>
              <a:t> / </a:t>
            </a:r>
            <a:r>
              <a:rPr lang="en-US" dirty="0" err="1" smtClean="0"/>
              <a:t>Lumigraph</a:t>
            </a:r>
            <a:r>
              <a:rPr lang="en-US" dirty="0" smtClean="0"/>
              <a:t> : dense array of photographs</a:t>
            </a:r>
          </a:p>
          <a:p>
            <a:pPr lvl="1"/>
            <a:r>
              <a:rPr lang="en-US" dirty="0" smtClean="0"/>
              <a:t>Multi-view : sparse set</a:t>
            </a:r>
          </a:p>
          <a:p>
            <a:r>
              <a:rPr lang="en-US" dirty="0" smtClean="0"/>
              <a:t>Restricted to real-life scenes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6113" y="6453517"/>
            <a:ext cx="9593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Depth Synthesis and Local Warps for Plausible Image-based </a:t>
            </a:r>
            <a:r>
              <a:rPr lang="en-US" dirty="0" smtClean="0"/>
              <a:t>Navigation, </a:t>
            </a:r>
            <a:r>
              <a:rPr lang="en-US" dirty="0" err="1" smtClean="0"/>
              <a:t>Chaurasia</a:t>
            </a:r>
            <a:r>
              <a:rPr lang="en-US" dirty="0" smtClean="0"/>
              <a:t> et al.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124229"/>
              </p:ext>
            </p:extLst>
          </p:nvPr>
        </p:nvGraphicFramePr>
        <p:xfrm>
          <a:off x="8013925" y="103722"/>
          <a:ext cx="4004356" cy="2658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Image" r:id="rId3" imgW="6501240" imgH="4317120" progId="Photoshop.Image.13">
                  <p:embed/>
                </p:oleObj>
              </mc:Choice>
              <mc:Fallback>
                <p:oleObj name="Image" r:id="rId3" imgW="6501240" imgH="431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13925" y="103722"/>
                        <a:ext cx="4004356" cy="2658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272271"/>
              </p:ext>
            </p:extLst>
          </p:nvPr>
        </p:nvGraphicFramePr>
        <p:xfrm>
          <a:off x="8013925" y="3587288"/>
          <a:ext cx="3995104" cy="2658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name="Image" r:id="rId5" imgW="6450480" imgH="4291920" progId="Photoshop.Image.13">
                  <p:embed/>
                </p:oleObj>
              </mc:Choice>
              <mc:Fallback>
                <p:oleObj name="Image" r:id="rId5" imgW="6450480" imgH="4291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13925" y="3587288"/>
                        <a:ext cx="3995104" cy="2658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16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268" y="377687"/>
            <a:ext cx="5920409" cy="5699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dirty="0" smtClean="0"/>
              <a:t>procedure </a:t>
            </a:r>
            <a:r>
              <a:rPr lang="en-US" sz="3900" dirty="0" err="1" smtClean="0"/>
              <a:t>drawTriangle</a:t>
            </a:r>
            <a:r>
              <a:rPr lang="en-US" sz="3900" dirty="0" smtClean="0"/>
              <a:t>(T)</a:t>
            </a:r>
          </a:p>
          <a:p>
            <a:pPr marL="457200" lvl="1" indent="0">
              <a:buNone/>
            </a:pPr>
            <a:r>
              <a:rPr lang="en-US" sz="3900" dirty="0" smtClean="0"/>
              <a:t>T’ = Project(T)</a:t>
            </a:r>
          </a:p>
          <a:p>
            <a:pPr marL="457200" lvl="1" indent="0">
              <a:buNone/>
            </a:pPr>
            <a:r>
              <a:rPr lang="en-US" sz="3900" dirty="0" err="1" smtClean="0"/>
              <a:t>Rect</a:t>
            </a:r>
            <a:r>
              <a:rPr lang="en-US" sz="3900" dirty="0" smtClean="0"/>
              <a:t> = </a:t>
            </a:r>
            <a:r>
              <a:rPr lang="en-US" sz="3900" dirty="0" err="1" smtClean="0"/>
              <a:t>bounding_box</a:t>
            </a:r>
            <a:r>
              <a:rPr lang="en-US" sz="3900" dirty="0" smtClean="0"/>
              <a:t>(T’)</a:t>
            </a:r>
          </a:p>
          <a:p>
            <a:pPr marL="457200" lvl="1" indent="0">
              <a:buNone/>
            </a:pPr>
            <a:r>
              <a:rPr lang="en-US" sz="3900" dirty="0" smtClean="0"/>
              <a:t>for each pixel p in </a:t>
            </a:r>
            <a:r>
              <a:rPr lang="en-US" sz="3900" dirty="0" err="1" smtClean="0"/>
              <a:t>Rect</a:t>
            </a:r>
            <a:endParaRPr lang="en-US" sz="3900" dirty="0" smtClean="0"/>
          </a:p>
          <a:p>
            <a:pPr marL="914400" lvl="2" indent="0">
              <a:buNone/>
            </a:pPr>
            <a:r>
              <a:rPr lang="en-US" sz="3500" dirty="0" smtClean="0"/>
              <a:t>if p inside T’</a:t>
            </a:r>
          </a:p>
          <a:p>
            <a:pPr marL="1371600" lvl="3" indent="0">
              <a:buNone/>
            </a:pPr>
            <a:r>
              <a:rPr lang="en-US" sz="3000" dirty="0" smtClean="0"/>
              <a:t>if depth(p) &lt; </a:t>
            </a:r>
            <a:r>
              <a:rPr lang="en-US" sz="3000" dirty="0" err="1" smtClean="0"/>
              <a:t>z_buffer</a:t>
            </a:r>
            <a:r>
              <a:rPr lang="en-US" sz="3000" dirty="0" smtClean="0"/>
              <a:t>(p)</a:t>
            </a:r>
          </a:p>
          <a:p>
            <a:pPr marL="1828800" lvl="4" indent="0">
              <a:buNone/>
            </a:pPr>
            <a:r>
              <a:rPr lang="en-US" sz="3000" dirty="0" smtClean="0"/>
              <a:t>p = color</a:t>
            </a:r>
          </a:p>
          <a:p>
            <a:pPr marL="1828800" lvl="4" indent="0">
              <a:buNone/>
            </a:pPr>
            <a:r>
              <a:rPr lang="en-US" sz="3000" dirty="0" err="1"/>
              <a:t>z</a:t>
            </a:r>
            <a:r>
              <a:rPr lang="en-US" sz="3000" dirty="0" err="1" smtClean="0"/>
              <a:t>_buffer</a:t>
            </a:r>
            <a:r>
              <a:rPr lang="en-US" sz="3000" dirty="0" smtClean="0"/>
              <a:t>(p) = depth(p)</a:t>
            </a:r>
          </a:p>
          <a:p>
            <a:pPr marL="0" indent="0">
              <a:buNone/>
            </a:pPr>
            <a:r>
              <a:rPr lang="en-US" sz="3900" dirty="0" smtClean="0"/>
              <a:t>End procedure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6889" y="6046302"/>
            <a:ext cx="1876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Rasterization</a:t>
            </a:r>
            <a:endParaRPr lang="en-US" dirty="0" smtClean="0"/>
          </a:p>
          <a:p>
            <a:r>
              <a:rPr lang="en-US" dirty="0" smtClean="0"/>
              <a:t>(OpenGL, DirectX)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42424" y="6079176"/>
            <a:ext cx="2824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Raytracing</a:t>
            </a:r>
            <a:endParaRPr lang="en-US" dirty="0" smtClean="0"/>
          </a:p>
          <a:p>
            <a:pPr algn="ctr"/>
            <a:r>
              <a:rPr lang="en-US" dirty="0" smtClean="0"/>
              <a:t>(physically-based rendering)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212575" y="2802835"/>
            <a:ext cx="48635" cy="2021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36889" y="3227629"/>
            <a:ext cx="0" cy="1596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06733" y="3803374"/>
            <a:ext cx="0" cy="1021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6420677" y="346418"/>
            <a:ext cx="5920409" cy="56998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900" dirty="0" smtClean="0"/>
              <a:t>procedure </a:t>
            </a:r>
            <a:r>
              <a:rPr lang="en-US" sz="3900" dirty="0" err="1" smtClean="0"/>
              <a:t>drawPixel</a:t>
            </a:r>
            <a:r>
              <a:rPr lang="en-US" sz="3900" dirty="0" smtClean="0"/>
              <a:t>(p)</a:t>
            </a:r>
          </a:p>
          <a:p>
            <a:pPr marL="0" indent="0">
              <a:buNone/>
            </a:pPr>
            <a:r>
              <a:rPr lang="en-US" sz="3900" dirty="0" smtClean="0"/>
              <a:t>L = Line(origin, p)</a:t>
            </a:r>
          </a:p>
          <a:p>
            <a:pPr marL="0" indent="0">
              <a:buNone/>
            </a:pPr>
            <a:r>
              <a:rPr lang="en-US" sz="3900" dirty="0" smtClean="0"/>
              <a:t>S = 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∅</a:t>
            </a: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for each primitive T</a:t>
            </a:r>
          </a:p>
          <a:p>
            <a:pPr marL="457200" lvl="1" indent="0">
              <a:buNone/>
            </a:pPr>
            <a:r>
              <a:rPr lang="en-US" sz="3500" dirty="0" smtClean="0"/>
              <a:t>S = S </a:t>
            </a:r>
            <a:r>
              <a:rPr lang="en-US" sz="3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∪ </a:t>
            </a:r>
            <a:r>
              <a:rPr lang="en-US" sz="3500" dirty="0" smtClean="0"/>
              <a:t>intersect(L, T)</a:t>
            </a:r>
          </a:p>
          <a:p>
            <a:pPr marL="0" indent="0">
              <a:buNone/>
            </a:pPr>
            <a:r>
              <a:rPr lang="en-US" sz="3900" dirty="0" smtClean="0">
                <a:solidFill>
                  <a:schemeClr val="bg2">
                    <a:lumMod val="75000"/>
                  </a:schemeClr>
                </a:solidFill>
              </a:rPr>
              <a:t>S = sort(S)</a:t>
            </a:r>
          </a:p>
          <a:p>
            <a:pPr marL="0" indent="0">
              <a:buNone/>
            </a:pPr>
            <a:r>
              <a:rPr lang="en-US" sz="3900" dirty="0" smtClean="0"/>
              <a:t>if S 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≠ ∅</a:t>
            </a:r>
          </a:p>
          <a:p>
            <a:pPr marL="457200" lvl="1" indent="0">
              <a:buNone/>
            </a:pP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= color</a:t>
            </a:r>
            <a:endParaRPr lang="en-US" sz="39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900" dirty="0" smtClean="0"/>
              <a:t>End Procedure</a:t>
            </a:r>
          </a:p>
          <a:p>
            <a:pPr lvl="1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778732" y="2617667"/>
            <a:ext cx="0" cy="479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52473" y="4345214"/>
            <a:ext cx="26259" cy="479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82748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53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reensho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58" y="854764"/>
            <a:ext cx="4528367" cy="462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597" y="1590261"/>
            <a:ext cx="6341533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36889" y="6046302"/>
            <a:ext cx="1876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Rasterization</a:t>
            </a:r>
            <a:endParaRPr lang="en-US" dirty="0" smtClean="0"/>
          </a:p>
          <a:p>
            <a:r>
              <a:rPr lang="en-US" dirty="0" smtClean="0"/>
              <a:t>(OpenGL, DirectX)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42424" y="6079176"/>
            <a:ext cx="2824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Raytracing</a:t>
            </a:r>
            <a:endParaRPr lang="en-US" dirty="0" smtClean="0"/>
          </a:p>
          <a:p>
            <a:pPr algn="ctr"/>
            <a:r>
              <a:rPr lang="en-US" dirty="0" smtClean="0"/>
              <a:t>(physically-based rendering)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4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26540</TotalTime>
  <Words>1225</Words>
  <Application>Microsoft Office PowerPoint</Application>
  <PresentationFormat>Widescreen</PresentationFormat>
  <Paragraphs>560</Paragraphs>
  <Slides>74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Calibri</vt:lpstr>
      <vt:lpstr>Calibri Light</vt:lpstr>
      <vt:lpstr>Cambria Math</vt:lpstr>
      <vt:lpstr>Helvetica</vt:lpstr>
      <vt:lpstr>Office Theme</vt:lpstr>
      <vt:lpstr>Image</vt:lpstr>
      <vt:lpstr>Adobe Photoshop Image</vt:lpstr>
      <vt:lpstr>Mathematical methods for Image Synthesis</vt:lpstr>
      <vt:lpstr>PowerPoint Presentation</vt:lpstr>
      <vt:lpstr>PowerPoint Presentation</vt:lpstr>
      <vt:lpstr>Monte-Carlo methods  for 3d rendering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realism can be important ?</vt:lpstr>
      <vt:lpstr>Uncanny Valley</vt:lpstr>
      <vt:lpstr>What is realism ?</vt:lpstr>
      <vt:lpstr>Limits of realism</vt:lpstr>
      <vt:lpstr>The rendering equation</vt:lpstr>
      <vt:lpstr>Bidirectional Reflectance Distribution Functions (BRDF)</vt:lpstr>
      <vt:lpstr>Bidirectional Reflectance Distribution Functions (BRDF)</vt:lpstr>
      <vt:lpstr>Bidirectional Reflectance Distribution Functions (BRDF)</vt:lpstr>
      <vt:lpstr>Bidirectional Reflectance Distribution Functions (BRDF)</vt:lpstr>
      <vt:lpstr>Bidirectional Reflectance Distribution Functions (BRDF)</vt:lpstr>
      <vt:lpstr>Bidirectional Reflectance Distribution Functions (BRDF)</vt:lpstr>
      <vt:lpstr>Bidirectional Reflectance Distribution Functions</vt:lpstr>
      <vt:lpstr>Bidirectional Reflectance Distribution Functions</vt:lpstr>
      <vt:lpstr>Bidirectional Reflectance Distribution Functions (BRDF)</vt:lpstr>
      <vt:lpstr>Bidirectional Reflectance Distribution Functions (BRDF)</vt:lpstr>
      <vt:lpstr>The rendering equation</vt:lpstr>
      <vt:lpstr>The rendering equation</vt:lpstr>
      <vt:lpstr>The rendering equation</vt:lpstr>
      <vt:lpstr>The rendering equation</vt:lpstr>
      <vt:lpstr>The rendering equation</vt:lpstr>
      <vt:lpstr>The rendering equation</vt:lpstr>
      <vt:lpstr>First idea: Using Helmoltz’s reciprocity</vt:lpstr>
      <vt:lpstr>The rendering equation</vt:lpstr>
      <vt:lpstr>The rendering equation</vt:lpstr>
      <vt:lpstr>The rendering equation</vt:lpstr>
      <vt:lpstr>Second idea: integration</vt:lpstr>
      <vt:lpstr>Second idea: integration</vt:lpstr>
      <vt:lpstr>Second idea: integration</vt:lpstr>
      <vt:lpstr>Monte-Carlo Integration</vt:lpstr>
      <vt:lpstr>Monte-Carlo Integration</vt:lpstr>
      <vt:lpstr>Monte Carlo Integration</vt:lpstr>
      <vt:lpstr>Sampling</vt:lpstr>
      <vt:lpstr>Sampling</vt:lpstr>
      <vt:lpstr>Sampling</vt:lpstr>
      <vt:lpstr>Frequency analysis</vt:lpstr>
      <vt:lpstr>Frequency analysis</vt:lpstr>
      <vt:lpstr>Frequency analysis</vt:lpstr>
      <vt:lpstr>Frequency analysis</vt:lpstr>
      <vt:lpstr>Monte Carlo Integration</vt:lpstr>
      <vt:lpstr>Third idea: Change of variables</vt:lpstr>
      <vt:lpstr>Path Tracing</vt:lpstr>
      <vt:lpstr>Path Tracing</vt:lpstr>
      <vt:lpstr>Bidirectional Path Tracing</vt:lpstr>
      <vt:lpstr>Metropolis-Hastings</vt:lpstr>
      <vt:lpstr>Metropolis-Hastings</vt:lpstr>
      <vt:lpstr>Photon mapping </vt:lpstr>
      <vt:lpstr>Photon mapping</vt:lpstr>
      <vt:lpstr>Photon mapping</vt:lpstr>
      <vt:lpstr>Photon mapping</vt:lpstr>
      <vt:lpstr>Photon mapping</vt:lpstr>
      <vt:lpstr>Photon mapping</vt:lpstr>
      <vt:lpstr>Photon mapping</vt:lpstr>
      <vt:lpstr>Photon mapping</vt:lpstr>
      <vt:lpstr>Precomputed Radiance Transfer</vt:lpstr>
      <vt:lpstr>Precomputed Radiance Transfer</vt:lpstr>
      <vt:lpstr>Precomputed Radiance Transfer</vt:lpstr>
      <vt:lpstr>Radiosity</vt:lpstr>
      <vt:lpstr>Radiosity</vt:lpstr>
      <vt:lpstr>Radiosity</vt:lpstr>
      <vt:lpstr>Radiosity</vt:lpstr>
      <vt:lpstr>Radiosity</vt:lpstr>
      <vt:lpstr>Physically-based rendering meets realtime</vt:lpstr>
      <vt:lpstr>Prefiltered environment maps</vt:lpstr>
      <vt:lpstr>Prefiltered environment maps</vt:lpstr>
      <vt:lpstr>Image-based rendering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Mathematical methods for Image Synthesis</dc:title>
  <dc:creator>Nicolas Bonneel</dc:creator>
  <cp:lastModifiedBy>Nicolas Bonneel</cp:lastModifiedBy>
  <cp:revision>220</cp:revision>
  <dcterms:created xsi:type="dcterms:W3CDTF">2016-08-02T15:09:36Z</dcterms:created>
  <dcterms:modified xsi:type="dcterms:W3CDTF">2016-09-25T21:42:48Z</dcterms:modified>
</cp:coreProperties>
</file>