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68" r:id="rId9"/>
    <p:sldId id="269" r:id="rId10"/>
    <p:sldId id="259" r:id="rId11"/>
    <p:sldId id="270" r:id="rId12"/>
    <p:sldId id="271" r:id="rId13"/>
    <p:sldId id="261" r:id="rId14"/>
    <p:sldId id="272" r:id="rId15"/>
    <p:sldId id="273" r:id="rId16"/>
    <p:sldId id="277" r:id="rId17"/>
    <p:sldId id="274" r:id="rId18"/>
    <p:sldId id="275" r:id="rId19"/>
    <p:sldId id="276" r:id="rId20"/>
    <p:sldId id="262" r:id="rId21"/>
    <p:sldId id="263" r:id="rId22"/>
    <p:sldId id="278" r:id="rId23"/>
    <p:sldId id="279" r:id="rId24"/>
    <p:sldId id="281" r:id="rId25"/>
    <p:sldId id="282" r:id="rId26"/>
    <p:sldId id="280" r:id="rId27"/>
    <p:sldId id="283" r:id="rId28"/>
    <p:sldId id="298" r:id="rId29"/>
    <p:sldId id="299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2" r:id="rId44"/>
    <p:sldId id="26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51"/>
    <p:restoredTop sz="94649"/>
  </p:normalViewPr>
  <p:slideViewPr>
    <p:cSldViewPr snapToGrid="0" snapToObjects="1">
      <p:cViewPr varScale="1">
        <p:scale>
          <a:sx n="59" d="100"/>
          <a:sy n="59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liris.cnrs.fr/pierre-edouard.portier/" TargetMode="External"/><Relationship Id="rId3" Type="http://schemas.openxmlformats.org/officeDocument/2006/relationships/hyperlink" Target="http://liris.cnrs.fr/pierre-edouard.portier/teaching_2016_201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clemma.org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n.wikipedia.org/wiki/Lexicographically_minimal_string_rotatio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hatminhle/cofoja" TargetMode="External"/><Relationship Id="rId4" Type="http://schemas.openxmlformats.org/officeDocument/2006/relationships/hyperlink" Target="https://www.eiffel.com/values/design-by-contract/" TargetMode="External"/><Relationship Id="rId5" Type="http://schemas.openxmlformats.org/officeDocument/2006/relationships/hyperlink" Target="https://github.com/junit-team/junit4/wiki/Assertions" TargetMode="External"/><Relationship Id="rId6" Type="http://schemas.openxmlformats.org/officeDocument/2006/relationships/hyperlink" Target="http://www.vogella.com/tutorials/JUnit/article.html#using-junit-integrated-into-eclips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racle.com/javase/6/docs/technotes/guides/language/assert.html#usage-condition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Quality:</a:t>
            </a:r>
            <a:br>
              <a:rPr lang="en-US" dirty="0" smtClean="0"/>
            </a:br>
            <a:r>
              <a:rPr lang="en-US" dirty="0" smtClean="0"/>
              <a:t>for(;;) {test; specify; code}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2705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Illustrated with the simple problem of</a:t>
            </a:r>
            <a:endParaRPr lang="en-US" dirty="0"/>
          </a:p>
          <a:p>
            <a:r>
              <a:rPr lang="en-US" dirty="0" smtClean="0"/>
              <a:t>testing the equivalence of circular lists</a:t>
            </a:r>
          </a:p>
          <a:p>
            <a:endParaRPr lang="en-US" dirty="0" smtClean="0"/>
          </a:p>
          <a:p>
            <a:r>
              <a:rPr lang="en-US" dirty="0" smtClean="0"/>
              <a:t>September 2016, </a:t>
            </a:r>
            <a:r>
              <a:rPr lang="en-US" dirty="0" smtClean="0">
                <a:hlinkClick r:id="rId2"/>
              </a:rPr>
              <a:t>Pierre-Edouard Portier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http://liris.cnrs.fr/pierre-edouard.portier/teaching_2016_2017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1189" y="2865959"/>
            <a:ext cx="5186996" cy="1126082"/>
            <a:chOff x="3391189" y="1189973"/>
            <a:chExt cx="5186996" cy="1126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391189" y="1885168"/>
                  <a:ext cx="518699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:   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𝑟𝑒𝑠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≡ </m:t>
                        </m:r>
                        <m:d>
                          <m:dPr>
                            <m:ctrlPr>
                              <a:rPr lang="is-I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is-I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∃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∷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𝑅𝐴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𝑅𝐵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189" y="1885168"/>
                  <a:ext cx="5186996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4727793" y="1189973"/>
              <a:ext cx="2736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Postcondition: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98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208" y="2274838"/>
            <a:ext cx="9197584" cy="2308324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testRot_eq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(0,7);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(1,9);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(2,8);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.set(0,9);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.set(1,8);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.set(2,7);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t-IT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assertTrue</a:t>
            </a:r>
            <a:r>
              <a:rPr lang="it-IT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it-IT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CL.rot_eq</a:t>
            </a:r>
            <a:r>
              <a:rPr lang="it-IT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it-IT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0, </a:t>
            </a:r>
            <a:r>
              <a:rPr lang="it-IT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t-IT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2));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267" y="1859340"/>
            <a:ext cx="11565467" cy="3139321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/**</a:t>
            </a:r>
          </a:p>
          <a:p>
            <a:r>
              <a:rPr lang="pt-BR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@param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_a CL</a:t>
            </a:r>
          </a:p>
          <a:p>
            <a:r>
              <a:rPr lang="pt-BR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@param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offset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used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to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rotate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_a</a:t>
            </a:r>
          </a:p>
          <a:p>
            <a:r>
              <a:rPr lang="pt-BR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@param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CL</a:t>
            </a:r>
          </a:p>
          <a:p>
            <a:r>
              <a:rPr lang="pt-BR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@param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offset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used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to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rotate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endParaRPr lang="pt-BR" b="1" dirty="0">
              <a:solidFill>
                <a:srgbClr val="3F5FBF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pt-BR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pt-BR" b="1" dirty="0" err="1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Is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the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ith</a:t>
            </a:r>
            <a:r>
              <a:rPr lang="pt-BR" b="1" dirty="0" err="1">
                <a:solidFill>
                  <a:srgbClr val="7F7F9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rotation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of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CL _a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equals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to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the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jth</a:t>
            </a:r>
            <a:r>
              <a:rPr lang="pt-BR" b="1" dirty="0" err="1">
                <a:solidFill>
                  <a:srgbClr val="7F7F9F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rotation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of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CL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?</a:t>
            </a:r>
          </a:p>
          <a:p>
            <a:r>
              <a:rPr lang="bg-BG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*/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({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"_j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rot_eq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Arrays.</a:t>
            </a:r>
            <a:r>
              <a:rPr lang="en-US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equals</a:t>
            </a:r>
            <a:r>
              <a:rPr lang="en-US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i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en-US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i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), </a:t>
            </a:r>
            <a:r>
              <a:rPr lang="en-US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i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en-US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_j</a:t>
            </a:r>
            <a:r>
              <a:rPr lang="en-US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3074" y="2951947"/>
                <a:ext cx="66258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Naïve solution:</a:t>
                </a:r>
              </a:p>
              <a:p>
                <a:pPr algn="ctr"/>
                <a:r>
                  <a:rPr lang="en-US" sz="2800" dirty="0" smtClean="0"/>
                  <a:t>Compare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with each element of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𝑅𝐵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74" y="2951947"/>
                <a:ext cx="6625853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7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82207" y="907534"/>
                <a:ext cx="52275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charset="0"/>
                        </a:rPr>
                        <m:t>𝑅</m:t>
                      </m:r>
                      <m:r>
                        <a:rPr lang="fr-FR" sz="2800" i="1">
                          <a:latin typeface="Cambria Math" charset="0"/>
                        </a:rPr>
                        <m:t>:   </m:t>
                      </m:r>
                      <m:r>
                        <a:rPr lang="fr-FR" sz="2800" i="1">
                          <a:latin typeface="Cambria Math" charset="0"/>
                        </a:rPr>
                        <m:t>𝑟𝑒𝑠</m:t>
                      </m:r>
                      <m:r>
                        <a:rPr lang="fr-FR" sz="2800" i="1">
                          <a:latin typeface="Cambria Math" charset="0"/>
                        </a:rPr>
                        <m:t>≡ </m:t>
                      </m:r>
                      <m:d>
                        <m:dPr>
                          <m:ctrlPr>
                            <a:rPr lang="is-I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s-I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∃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∷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𝑅𝐴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𝑅𝐵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fr-F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07" y="907534"/>
                <a:ext cx="522758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0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6767" y="2274838"/>
            <a:ext cx="6358466" cy="2308324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testCL_eq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(0,7);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(1,9);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(2,8);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.set(0,9);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.set(1,8);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.set(2,7);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assertTrue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en-US" i="1" dirty="0" err="1">
                <a:solidFill>
                  <a:srgbClr val="000000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eq</a:t>
            </a:r>
            <a:r>
              <a:rPr lang="en-US" i="1" dirty="0">
                <a:solidFill>
                  <a:srgbClr val="000000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i="1" dirty="0">
                <a:solidFill>
                  <a:srgbClr val="6A3E3E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i="1" dirty="0">
                <a:solidFill>
                  <a:srgbClr val="000000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i="1" dirty="0">
                <a:solidFill>
                  <a:srgbClr val="6A3E3E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i="1" dirty="0">
                <a:solidFill>
                  <a:srgbClr val="000000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400" y="1582341"/>
            <a:ext cx="10871200" cy="3693319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	</a:t>
            </a:r>
            <a:r>
              <a:rPr lang="en-US" dirty="0">
                <a:solidFill>
                  <a:srgbClr val="3F5FBF"/>
                </a:solidFill>
                <a:latin typeface="Monaco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Monaco" charset="0"/>
              </a:rPr>
              <a:t>	 * </a:t>
            </a:r>
          </a:p>
          <a:p>
            <a:r>
              <a:rPr lang="pt-BR" dirty="0">
                <a:solidFill>
                  <a:srgbClr val="3F5FBF"/>
                </a:solidFill>
                <a:latin typeface="Monaco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Monaco" charset="0"/>
              </a:rPr>
              <a:t>@param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_a a CL</a:t>
            </a:r>
          </a:p>
          <a:p>
            <a:r>
              <a:rPr lang="pt-BR" dirty="0">
                <a:solidFill>
                  <a:srgbClr val="3F5FBF"/>
                </a:solidFill>
                <a:latin typeface="Monaco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Monaco" charset="0"/>
              </a:rPr>
              <a:t>@param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b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a CL</a:t>
            </a:r>
          </a:p>
          <a:p>
            <a:r>
              <a:rPr lang="pt-BR" dirty="0">
                <a:solidFill>
                  <a:srgbClr val="3F5FBF"/>
                </a:solidFill>
                <a:latin typeface="Monaco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Monaco" charset="0"/>
              </a:rPr>
              <a:t>@</a:t>
            </a:r>
            <a:r>
              <a:rPr lang="pt-BR" b="1" dirty="0" err="1">
                <a:solidFill>
                  <a:srgbClr val="7F9FBF"/>
                </a:solidFill>
                <a:latin typeface="Monaco" charset="0"/>
              </a:rPr>
              <a:t>return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Are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the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lexicographically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sorted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versions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of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a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and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b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 are </a:t>
            </a:r>
            <a:r>
              <a:rPr lang="pt-BR" b="1" dirty="0" err="1">
                <a:solidFill>
                  <a:srgbClr val="3F5FBF"/>
                </a:solidFill>
                <a:latin typeface="Monaco" charset="0"/>
              </a:rPr>
              <a:t>equal</a:t>
            </a:r>
            <a:r>
              <a:rPr lang="pt-BR" b="1" dirty="0">
                <a:solidFill>
                  <a:srgbClr val="3F5FBF"/>
                </a:solidFill>
                <a:latin typeface="Monaco" charset="0"/>
              </a:rPr>
              <a:t>?</a:t>
            </a:r>
          </a:p>
          <a:p>
            <a:r>
              <a:rPr lang="bg-BG" dirty="0">
                <a:solidFill>
                  <a:srgbClr val="3F5FBF"/>
                </a:solidFill>
                <a:latin typeface="Monaco" charset="0"/>
              </a:rPr>
              <a:t>	 */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Monaco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Monaco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Monaco" charset="0"/>
              </a:rPr>
              <a:t>a.s</a:t>
            </a:r>
            <a:r>
              <a:rPr lang="en-US" dirty="0">
                <a:solidFill>
                  <a:srgbClr val="2A00FF"/>
                </a:solidFill>
                <a:latin typeface="Monaco" charset="0"/>
              </a:rPr>
              <a:t> == _</a:t>
            </a:r>
            <a:r>
              <a:rPr lang="en-US" dirty="0" err="1">
                <a:solidFill>
                  <a:srgbClr val="2A00FF"/>
                </a:solidFill>
                <a:latin typeface="Monaco" charset="0"/>
              </a:rPr>
              <a:t>b.s</a:t>
            </a:r>
            <a:r>
              <a:rPr lang="en-US" dirty="0">
                <a:solidFill>
                  <a:srgbClr val="2A00FF"/>
                </a:solidFill>
                <a:latin typeface="Monaco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Monaco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Monaco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Monaco" charset="0"/>
              </a:rPr>
              <a:t>eq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(CL </a:t>
            </a:r>
            <a:r>
              <a:rPr lang="en-US" b="1" dirty="0">
                <a:solidFill>
                  <a:srgbClr val="6A3E3E"/>
                </a:solidFill>
                <a:latin typeface="Monaco" charset="0"/>
              </a:rPr>
              <a:t>_a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, CL </a:t>
            </a:r>
            <a:r>
              <a:rPr lang="en-US" b="1" dirty="0">
                <a:solidFill>
                  <a:srgbClr val="6A3E3E"/>
                </a:solidFill>
                <a:latin typeface="Monaco" charset="0"/>
              </a:rPr>
              <a:t>_b</a:t>
            </a:r>
            <a:r>
              <a:rPr lang="en-US" b="1" dirty="0">
                <a:solidFill>
                  <a:srgbClr val="000000"/>
                </a:solidFill>
                <a:latin typeface="Monaco" charset="0"/>
              </a:rPr>
              <a:t>) {</a:t>
            </a:r>
          </a:p>
          <a:p>
            <a:r>
              <a:rPr lang="fr-FR" dirty="0">
                <a:solidFill>
                  <a:srgbClr val="000000"/>
                </a:solidFill>
                <a:latin typeface="Monaco" charset="0"/>
              </a:rPr>
              <a:t>		</a:t>
            </a:r>
            <a:r>
              <a:rPr lang="fr-FR" b="1" dirty="0">
                <a:solidFill>
                  <a:srgbClr val="7F0055"/>
                </a:solidFill>
                <a:latin typeface="Monaco" charset="0"/>
              </a:rPr>
              <a:t>for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fr-FR" b="1" dirty="0" err="1">
                <a:solidFill>
                  <a:srgbClr val="7F0055"/>
                </a:solidFill>
                <a:latin typeface="Monaco" charset="0"/>
              </a:rPr>
              <a:t>int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fr-FR" b="1" dirty="0">
                <a:solidFill>
                  <a:srgbClr val="6A3E3E"/>
                </a:solidFill>
                <a:latin typeface="Monaco" charset="0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=0 ; </a:t>
            </a:r>
            <a:r>
              <a:rPr lang="fr-FR" b="1" dirty="0">
                <a:solidFill>
                  <a:srgbClr val="6A3E3E"/>
                </a:solidFill>
                <a:latin typeface="Monaco" charset="0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&lt;</a:t>
            </a:r>
            <a:r>
              <a:rPr lang="fr-FR" b="1" dirty="0">
                <a:solidFill>
                  <a:srgbClr val="6A3E3E"/>
                </a:solidFill>
                <a:latin typeface="Monaco" charset="0"/>
              </a:rPr>
              <a:t>_</a:t>
            </a:r>
            <a:r>
              <a:rPr lang="fr-FR" b="1" dirty="0" err="1">
                <a:solidFill>
                  <a:srgbClr val="6A3E3E"/>
                </a:solidFill>
                <a:latin typeface="Monaco" charset="0"/>
              </a:rPr>
              <a:t>a</a:t>
            </a:r>
            <a:r>
              <a:rPr lang="fr-FR" b="1" dirty="0" err="1">
                <a:solidFill>
                  <a:srgbClr val="000000"/>
                </a:solidFill>
                <a:latin typeface="Monaco" charset="0"/>
              </a:rPr>
              <a:t>.</a:t>
            </a:r>
            <a:r>
              <a:rPr lang="fr-FR" b="1" dirty="0" err="1">
                <a:solidFill>
                  <a:srgbClr val="0000C0"/>
                </a:solidFill>
                <a:latin typeface="Monaco" charset="0"/>
              </a:rPr>
              <a:t>s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 ; </a:t>
            </a:r>
            <a:r>
              <a:rPr lang="fr-FR" b="1" dirty="0">
                <a:solidFill>
                  <a:srgbClr val="6A3E3E"/>
                </a:solidFill>
                <a:latin typeface="Monaco" charset="0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++){</a:t>
            </a:r>
          </a:p>
          <a:p>
            <a:r>
              <a:rPr lang="fr-FR" dirty="0">
                <a:solidFill>
                  <a:srgbClr val="000000"/>
                </a:solidFill>
                <a:latin typeface="Monaco" charset="0"/>
              </a:rPr>
              <a:t>			</a:t>
            </a:r>
            <a:r>
              <a:rPr lang="fr-FR" b="1" dirty="0">
                <a:solidFill>
                  <a:srgbClr val="7F0055"/>
                </a:solidFill>
                <a:latin typeface="Monaco" charset="0"/>
              </a:rPr>
              <a:t>if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fr-FR" b="1" dirty="0" err="1">
                <a:solidFill>
                  <a:srgbClr val="000000"/>
                </a:solidFill>
                <a:latin typeface="Monaco" charset="0"/>
              </a:rPr>
              <a:t>Arrays.</a:t>
            </a:r>
            <a:r>
              <a:rPr lang="fr-FR" b="1" i="1" dirty="0" err="1">
                <a:solidFill>
                  <a:srgbClr val="000000"/>
                </a:solidFill>
                <a:latin typeface="Monaco" charset="0"/>
              </a:rPr>
              <a:t>equals</a:t>
            </a:r>
            <a:r>
              <a:rPr lang="fr-FR" b="1" i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fr-FR" b="1" i="1" dirty="0">
                <a:solidFill>
                  <a:srgbClr val="6A3E3E"/>
                </a:solidFill>
                <a:latin typeface="Monaco" charset="0"/>
              </a:rPr>
              <a:t>_</a:t>
            </a:r>
            <a:r>
              <a:rPr lang="fr-FR" b="1" i="1" dirty="0" err="1">
                <a:solidFill>
                  <a:srgbClr val="6A3E3E"/>
                </a:solidFill>
                <a:latin typeface="Monaco" charset="0"/>
              </a:rPr>
              <a:t>a</a:t>
            </a:r>
            <a:r>
              <a:rPr lang="fr-FR" b="1" i="1" dirty="0" err="1">
                <a:solidFill>
                  <a:srgbClr val="000000"/>
                </a:solidFill>
                <a:latin typeface="Monaco" charset="0"/>
              </a:rPr>
              <a:t>.</a:t>
            </a:r>
            <a:r>
              <a:rPr lang="fr-FR" b="1" i="1" dirty="0" err="1">
                <a:solidFill>
                  <a:srgbClr val="0000C0"/>
                </a:solidFill>
                <a:latin typeface="Monaco" charset="0"/>
              </a:rPr>
              <a:t>a</a:t>
            </a:r>
            <a:r>
              <a:rPr lang="fr-FR" b="1" i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fr-FR" b="1" i="1" dirty="0">
                <a:solidFill>
                  <a:srgbClr val="6A3E3E"/>
                </a:solidFill>
                <a:latin typeface="Monaco" charset="0"/>
              </a:rPr>
              <a:t>_</a:t>
            </a:r>
            <a:r>
              <a:rPr lang="fr-FR" b="1" i="1" dirty="0" err="1">
                <a:solidFill>
                  <a:srgbClr val="6A3E3E"/>
                </a:solidFill>
                <a:latin typeface="Monaco" charset="0"/>
              </a:rPr>
              <a:t>b</a:t>
            </a:r>
            <a:r>
              <a:rPr lang="fr-FR" b="1" i="1" dirty="0" err="1">
                <a:solidFill>
                  <a:srgbClr val="000000"/>
                </a:solidFill>
                <a:latin typeface="Monaco" charset="0"/>
              </a:rPr>
              <a:t>.rot</a:t>
            </a:r>
            <a:r>
              <a:rPr lang="fr-FR" b="1" i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fr-FR" b="1" i="1" dirty="0">
                <a:solidFill>
                  <a:srgbClr val="6A3E3E"/>
                </a:solidFill>
                <a:latin typeface="Monaco" charset="0"/>
              </a:rPr>
              <a:t>i</a:t>
            </a:r>
            <a:r>
              <a:rPr lang="fr-FR" b="1" i="1" dirty="0">
                <a:solidFill>
                  <a:srgbClr val="000000"/>
                </a:solidFill>
                <a:latin typeface="Monaco" charset="0"/>
              </a:rPr>
              <a:t>))) </a:t>
            </a:r>
            <a:r>
              <a:rPr lang="fr-FR" b="1" i="1" dirty="0">
                <a:solidFill>
                  <a:srgbClr val="7F0055"/>
                </a:solidFill>
                <a:latin typeface="Monaco" charset="0"/>
              </a:rPr>
              <a:t>return</a:t>
            </a:r>
            <a:r>
              <a:rPr lang="fr-FR" b="1" i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fr-FR" b="1" i="1" dirty="0" err="1">
                <a:solidFill>
                  <a:srgbClr val="7F0055"/>
                </a:solidFill>
                <a:latin typeface="Monaco" charset="0"/>
              </a:rPr>
              <a:t>true</a:t>
            </a:r>
            <a:r>
              <a:rPr lang="fr-FR" b="1" i="1" dirty="0">
                <a:solidFill>
                  <a:srgbClr val="000000"/>
                </a:solidFill>
                <a:latin typeface="Monaco" charset="0"/>
              </a:rPr>
              <a:t>;</a:t>
            </a:r>
          </a:p>
          <a:p>
            <a:r>
              <a:rPr lang="fr-FR" dirty="0">
                <a:solidFill>
                  <a:srgbClr val="000000"/>
                </a:solidFill>
                <a:latin typeface="Monaco" charset="0"/>
              </a:rPr>
              <a:t>		}</a:t>
            </a:r>
          </a:p>
          <a:p>
            <a:r>
              <a:rPr lang="fr-FR" dirty="0">
                <a:solidFill>
                  <a:srgbClr val="000000"/>
                </a:solidFill>
                <a:latin typeface="Monaco" charset="0"/>
              </a:rPr>
              <a:t>		</a:t>
            </a:r>
            <a:r>
              <a:rPr lang="fr-FR" b="1" dirty="0">
                <a:solidFill>
                  <a:srgbClr val="7F0055"/>
                </a:solidFill>
                <a:latin typeface="Monaco" charset="0"/>
              </a:rPr>
              <a:t>return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fr-FR" b="1" dirty="0">
                <a:solidFill>
                  <a:srgbClr val="7F0055"/>
                </a:solidFill>
                <a:latin typeface="Monaco" charset="0"/>
              </a:rPr>
              <a:t>false</a:t>
            </a:r>
            <a:r>
              <a:rPr lang="fr-FR" b="1" dirty="0">
                <a:solidFill>
                  <a:srgbClr val="000000"/>
                </a:solidFill>
                <a:latin typeface="Monaco" charset="0"/>
              </a:rPr>
              <a:t>;</a:t>
            </a:r>
          </a:p>
          <a:p>
            <a:r>
              <a:rPr lang="fr-FR" dirty="0">
                <a:solidFill>
                  <a:srgbClr val="000000"/>
                </a:solidFill>
                <a:latin typeface="Monaco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213" y="93125"/>
            <a:ext cx="9905998" cy="1380067"/>
          </a:xfrm>
        </p:spPr>
        <p:txBody>
          <a:bodyPr/>
          <a:lstStyle/>
          <a:p>
            <a:pPr algn="ctr"/>
            <a:r>
              <a:rPr lang="en-US" dirty="0" smtClean="0"/>
              <a:t>Example of a COFOJA error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7" y="1285026"/>
            <a:ext cx="4504267" cy="523621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8224572" y="5410200"/>
            <a:ext cx="14986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27900" y="5410200"/>
            <a:ext cx="896672" cy="254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7191" y="2933512"/>
                <a:ext cx="5817618" cy="990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The naïve solution doesn’t scale: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191" y="2933512"/>
                <a:ext cx="5817618" cy="990977"/>
              </a:xfrm>
              <a:prstGeom prst="rect">
                <a:avLst/>
              </a:prstGeom>
              <a:blipFill rotWithShape="0">
                <a:blip r:embed="rId2"/>
                <a:stretch>
                  <a:fillRect l="-1782" t="-6135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6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317" y="1720840"/>
            <a:ext cx="8479366" cy="341632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(timeout=30000)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testCL_eq_scale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is-I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is-I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is-I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is-I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100000;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a_vals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0 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{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a_vals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pt-B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pt-BR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</a:t>
            </a:r>
            <a:r>
              <a:rPr lang="pt-B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a_vals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b_vals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/2);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b_vals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assertTrue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CL.eq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1" y="510117"/>
            <a:ext cx="5874599" cy="58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7904" y="2567226"/>
                <a:ext cx="2716193" cy="172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:0≤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𝐵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:0≤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charset="0"/>
                        </a:rPr>
                        <m:t>.</m:t>
                      </m:r>
                      <m:r>
                        <a:rPr lang="fr-FR" sz="2800" b="0" i="1" smtClean="0">
                          <a:latin typeface="Cambria Math" charset="0"/>
                        </a:rPr>
                        <m:t>𝑖</m:t>
                      </m:r>
                      <m:r>
                        <a:rPr lang="fr-FR" sz="2800" b="0" i="1" smtClean="0">
                          <a:latin typeface="Cambria Math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charset="0"/>
                        </a:rPr>
                        <m:t>.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fr-FR" sz="2800" b="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04" y="2567226"/>
                <a:ext cx="2716193" cy="17235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7229" y="2692080"/>
            <a:ext cx="8117543" cy="1473841"/>
            <a:chOff x="2037229" y="2951947"/>
            <a:chExt cx="8117543" cy="1473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776669" y="2951947"/>
                  <a:ext cx="66386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𝑅𝐴</m:t>
                      </m:r>
                    </m:oMath>
                  </a14:m>
                  <a:r>
                    <a:rPr lang="en-US" sz="2800" dirty="0" smtClean="0"/>
                    <a:t> and </a:t>
                  </a:r>
                  <a14:m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𝑅𝐵</m:t>
                      </m:r>
                    </m:oMath>
                  </a14:m>
                  <a:r>
                    <a:rPr lang="en-US" sz="2800" dirty="0" smtClean="0"/>
                    <a:t> are either disjoint or equal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6669" y="2951947"/>
                  <a:ext cx="6638677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941" r="-1376" b="-3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037229" y="3939436"/>
                  <a:ext cx="8117543" cy="486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is-IS" sz="28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is-IS" sz="2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∀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∷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𝑅𝐴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≡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𝑅𝐵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⇒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𝑅𝐴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𝑅𝐵</m:t>
                            </m:r>
                            <m:r>
                              <a:rPr lang="fr-FR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  <m: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r>
                                  <a:rPr lang="fr-FR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229" y="3939436"/>
                  <a:ext cx="8117543" cy="4863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46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95056" y="2305616"/>
                <a:ext cx="8201925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It is sufficient to compare canonical elements</a:t>
                </a:r>
              </a:p>
              <a:p>
                <a:pPr algn="ctr"/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𝐴𝐴</m:t>
                    </m:r>
                  </m:oMath>
                </a14:m>
                <a:r>
                  <a:rPr lang="en-US" sz="2800" dirty="0" smtClean="0"/>
                  <a:t>: first element of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𝑅𝐴</m:t>
                    </m:r>
                  </m:oMath>
                </a14:m>
                <a:r>
                  <a:rPr lang="en-US" sz="2800" dirty="0" smtClean="0"/>
                  <a:t> sorted lexicographically</a:t>
                </a:r>
              </a:p>
              <a:p>
                <a:pPr algn="ctr"/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 can be solved by computing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𝐴𝐴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𝐵𝐵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56" y="2305616"/>
                <a:ext cx="8201925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371" t="-2710" r="-104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5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949" y="2305616"/>
                <a:ext cx="7160102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smtClean="0"/>
                  <a:t>To </a:t>
                </a:r>
                <a:r>
                  <a:rPr lang="fr-FR" sz="2800" dirty="0" err="1" smtClean="0"/>
                  <a:t>find</a:t>
                </a:r>
                <a:r>
                  <a:rPr lang="fr-FR" sz="2800" dirty="0" smtClean="0"/>
                  <a:t> the solution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𝑟𝑒𝑠</m:t>
                    </m:r>
                    <m:r>
                      <a:rPr lang="fr-FR" sz="2800" b="0" i="1" smtClean="0">
                        <a:latin typeface="Cambria Math" charset="0"/>
                      </a:rPr>
                      <m:t>≡</m:t>
                    </m:r>
                    <m:r>
                      <a:rPr lang="fr-FR" sz="2800" b="0" i="1" smtClean="0">
                        <a:latin typeface="Cambria Math" charset="0"/>
                      </a:rPr>
                      <m:t>𝑡𝑟𝑢𝑒</m:t>
                    </m:r>
                  </m:oMath>
                </a14:m>
                <a:r>
                  <a:rPr lang="en-US" sz="2800" dirty="0" smtClean="0"/>
                  <a:t>, we can:</a:t>
                </a:r>
              </a:p>
              <a:p>
                <a:r>
                  <a:rPr lang="en-US" sz="2800" dirty="0" smtClean="0"/>
                  <a:t>(a) Find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𝑅𝐴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r>
                      <a:rPr lang="fr-FR" sz="2800" b="0" i="1" smtClean="0">
                        <a:latin typeface="Cambria Math" charset="0"/>
                      </a:rPr>
                      <m:t>𝑖</m:t>
                    </m:r>
                    <m:r>
                      <a:rPr lang="fr-FR" sz="2800" b="0" i="1" smtClean="0">
                        <a:latin typeface="Cambria Math" charset="0"/>
                      </a:rPr>
                      <m:t>=</m:t>
                    </m:r>
                    <m:r>
                      <a:rPr lang="fr-FR" sz="2800" b="0" i="1" smtClean="0">
                        <a:latin typeface="Cambria Math" charset="0"/>
                      </a:rPr>
                      <m:t>𝑅𝐵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r>
                      <a:rPr lang="fr-FR" sz="2800" b="0" i="1" smtClean="0">
                        <a:latin typeface="Cambria Math" charset="0"/>
                      </a:rPr>
                      <m:t>𝑗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To find the solution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𝑟𝑒𝑠</m:t>
                    </m:r>
                    <m:r>
                      <a:rPr lang="fr-FR" sz="2800" b="0" i="1" smtClean="0">
                        <a:latin typeface="Cambria Math" charset="0"/>
                      </a:rPr>
                      <m:t>≡</m:t>
                    </m:r>
                    <m:r>
                      <a:rPr lang="fr-FR" sz="2800" b="0" i="1" smtClean="0">
                        <a:latin typeface="Cambria Math" charset="0"/>
                      </a:rPr>
                      <m:t>𝑓𝑎𝑙𝑠𝑒</m:t>
                    </m:r>
                  </m:oMath>
                </a14:m>
                <a:r>
                  <a:rPr lang="en-US" sz="2800" dirty="0" smtClean="0"/>
                  <a:t>, we can:</a:t>
                </a:r>
              </a:p>
              <a:p>
                <a:r>
                  <a:rPr lang="en-US" sz="2800" dirty="0" smtClean="0"/>
                  <a:t>(b) Observe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𝐴𝐴</m:t>
                    </m:r>
                    <m:r>
                      <a:rPr lang="fr-FR" sz="2800" b="0" i="1" smtClean="0">
                        <a:latin typeface="Cambria Math" charset="0"/>
                      </a:rPr>
                      <m:t>≠</m:t>
                    </m:r>
                    <m:r>
                      <a:rPr lang="fr-FR" sz="2800" b="0" i="1" smtClean="0">
                        <a:latin typeface="Cambria Math" charset="0"/>
                      </a:rPr>
                      <m:t>𝐵𝐵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949" y="2305616"/>
                <a:ext cx="7160102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789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5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8486" y="2264943"/>
            <a:ext cx="8295028" cy="2328115"/>
            <a:chOff x="1948486" y="1793383"/>
            <a:chExt cx="8295028" cy="2328115"/>
          </a:xfrm>
        </p:grpSpPr>
        <p:sp>
          <p:nvSpPr>
            <p:cNvPr id="2" name="TextBox 1"/>
            <p:cNvSpPr txBox="1"/>
            <p:nvPr/>
          </p:nvSpPr>
          <p:spPr>
            <a:xfrm>
              <a:off x="2861781" y="1793383"/>
              <a:ext cx="6468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dirty="0" err="1" smtClean="0"/>
                <a:t>Weakening</a:t>
              </a:r>
              <a:r>
                <a:rPr lang="fr-FR" sz="2800" dirty="0" smtClean="0"/>
                <a:t> (a) </a:t>
              </a:r>
              <a:r>
                <a:rPr lang="fr-FR" sz="2800" dirty="0" err="1" smtClean="0"/>
                <a:t>into</a:t>
              </a:r>
              <a:r>
                <a:rPr lang="fr-FR" sz="2800" dirty="0" smtClean="0"/>
                <a:t> a </a:t>
              </a:r>
              <a:r>
                <a:rPr lang="fr-FR" sz="2800" dirty="0" err="1" smtClean="0"/>
                <a:t>loop</a:t>
              </a:r>
              <a:r>
                <a:rPr lang="fr-FR" sz="2800" dirty="0" smtClean="0"/>
                <a:t> invariant: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948486" y="2736503"/>
                  <a:ext cx="8295028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:  0≤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h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    ∧    </m:t>
                        </m:r>
                        <m:d>
                          <m:dPr>
                            <m:ctrlPr>
                              <a:rPr lang="is-I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charset="0"/>
                              </a:rPr>
                              <m:t>∀ 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 :0≤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&lt;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h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 :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𝑅𝐴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𝑅𝐵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fr-FR" sz="2800" b="0" dirty="0" smtClean="0"/>
                </a:p>
                <a:p>
                  <a:pPr algn="ctr"/>
                  <a:endParaRPr lang="en-US" sz="28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∧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h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≥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   ⇒    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𝑡𝑟𝑢𝑒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≡ </m:t>
                        </m:r>
                        <m:d>
                          <m:dPr>
                            <m:ctrlPr>
                              <a:rPr lang="is-I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charset="0"/>
                              </a:rPr>
                              <m:t>∃ 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∷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𝑅𝐴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𝑅𝐵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.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486" y="2736503"/>
                  <a:ext cx="8295028" cy="13849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1550" y="152273"/>
                <a:ext cx="77089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To </a:t>
                </a:r>
                <a:r>
                  <a:rPr lang="fr-FR" sz="2800" dirty="0" err="1"/>
                  <a:t>find</a:t>
                </a:r>
                <a:r>
                  <a:rPr lang="fr-FR" sz="2800" dirty="0"/>
                  <a:t> the solution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charset="0"/>
                      </a:rPr>
                      <m:t>𝑟𝑒𝑠</m:t>
                    </m:r>
                    <m:r>
                      <a:rPr lang="fr-FR" sz="2800" i="1">
                        <a:latin typeface="Cambria Math" charset="0"/>
                      </a:rPr>
                      <m:t>≡</m:t>
                    </m:r>
                    <m:r>
                      <a:rPr lang="fr-FR" sz="2800" i="1">
                        <a:latin typeface="Cambria Math" charset="0"/>
                      </a:rPr>
                      <m:t>𝑡𝑟𝑢𝑒</m:t>
                    </m:r>
                  </m:oMath>
                </a14:m>
                <a:r>
                  <a:rPr lang="en-US" sz="2800" dirty="0"/>
                  <a:t>, we can:</a:t>
                </a:r>
              </a:p>
              <a:p>
                <a:r>
                  <a:rPr lang="en-US" sz="2800" dirty="0"/>
                  <a:t>(a) Find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fr-FR" sz="2800" i="1">
                            <a:latin typeface="Cambria Math" charset="0"/>
                          </a:rPr>
                          <m:t>𝑖</m:t>
                        </m:r>
                        <m:r>
                          <a:rPr lang="fr-FR" sz="2800" i="1">
                            <a:latin typeface="Cambria Math" charset="0"/>
                          </a:rPr>
                          <m:t>,</m:t>
                        </m:r>
                        <m:r>
                          <a:rPr lang="fr-FR" sz="2800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charset="0"/>
                      </a:rPr>
                      <m:t>𝑅𝐴</m:t>
                    </m:r>
                    <m:r>
                      <a:rPr lang="fr-FR" sz="2800" i="1">
                        <a:latin typeface="Cambria Math" charset="0"/>
                      </a:rPr>
                      <m:t>.</m:t>
                    </m:r>
                    <m:r>
                      <a:rPr lang="fr-FR" sz="2800" i="1">
                        <a:latin typeface="Cambria Math" charset="0"/>
                      </a:rPr>
                      <m:t>𝑖</m:t>
                    </m:r>
                    <m:r>
                      <a:rPr lang="fr-FR" sz="2800" i="1">
                        <a:latin typeface="Cambria Math" charset="0"/>
                      </a:rPr>
                      <m:t>=</m:t>
                    </m:r>
                    <m:r>
                      <a:rPr lang="fr-FR" sz="2800" i="1">
                        <a:latin typeface="Cambria Math" charset="0"/>
                      </a:rPr>
                      <m:t>𝑅𝐵</m:t>
                    </m:r>
                    <m:r>
                      <a:rPr lang="fr-FR" sz="2800" i="1">
                        <a:latin typeface="Cambria Math" charset="0"/>
                      </a:rPr>
                      <m:t>.</m:t>
                    </m:r>
                    <m:r>
                      <a:rPr lang="fr-FR" sz="2800" i="1">
                        <a:latin typeface="Cambria Math" charset="0"/>
                      </a:rPr>
                      <m:t>𝑗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50" y="152273"/>
                <a:ext cx="770890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61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317" y="2274838"/>
            <a:ext cx="8479366" cy="2308324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testCL_inv_P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(0,7);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(1,9);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(2,8);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.set(0,9);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.set(1,8);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.set(2,7);</a:t>
            </a:r>
          </a:p>
          <a:p>
            <a:r>
              <a:rPr lang="pl-PL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pl-PL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assertTrue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pl-PL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CL.inv_P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(2, 0, 2, </a:t>
            </a:r>
            <a:r>
              <a:rPr lang="pl-PL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pl-PL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pl-PL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134" y="2413338"/>
            <a:ext cx="10481733" cy="2031325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({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"_h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"_j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inv_P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0 ;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_h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;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&amp;=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)[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_j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)[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782" y="1588176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err="1" smtClean="0"/>
              <a:t>Weakening</a:t>
            </a:r>
            <a:r>
              <a:rPr lang="fr-FR" sz="2800" dirty="0" smtClean="0"/>
              <a:t> (b) </a:t>
            </a:r>
            <a:r>
              <a:rPr lang="fr-FR" sz="2800" dirty="0" err="1" smtClean="0"/>
              <a:t>into</a:t>
            </a:r>
            <a:r>
              <a:rPr lang="fr-FR" sz="2800" dirty="0" smtClean="0"/>
              <a:t> a </a:t>
            </a:r>
            <a:r>
              <a:rPr lang="fr-FR" sz="2800" dirty="0" err="1" smtClean="0"/>
              <a:t>loop</a:t>
            </a:r>
            <a:r>
              <a:rPr lang="fr-FR" sz="2800" dirty="0" smtClean="0"/>
              <a:t> invariant: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02434" y="2635816"/>
                <a:ext cx="7787132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𝑄𝐴</m:t>
                      </m:r>
                      <m:r>
                        <a:rPr lang="fr-FR" sz="2800" b="0" i="1" smtClean="0">
                          <a:latin typeface="Cambria Math" charset="0"/>
                        </a:rPr>
                        <m:t>:  0≤</m:t>
                      </m:r>
                      <m:r>
                        <a:rPr lang="fr-FR" sz="2800" b="0" i="1" smtClean="0">
                          <a:latin typeface="Cambria Math" charset="0"/>
                        </a:rPr>
                        <m:t>𝑖</m:t>
                      </m:r>
                      <m:r>
                        <a:rPr lang="fr-FR" sz="2800" b="0" i="1" smtClean="0">
                          <a:latin typeface="Cambria Math" charset="0"/>
                        </a:rPr>
                        <m:t>    ∧    </m:t>
                      </m:r>
                      <m:d>
                        <m:dPr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∀ 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 :0≤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&gt;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𝐵𝐵</m:t>
                          </m:r>
                        </m:e>
                      </m:d>
                    </m:oMath>
                  </m:oMathPara>
                </a14:m>
                <a:endParaRPr lang="fr-FR" sz="2800" b="0" dirty="0" smtClean="0"/>
              </a:p>
              <a:p>
                <a:pPr algn="ctr"/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𝑄𝐴</m:t>
                      </m:r>
                      <m:r>
                        <a:rPr lang="fr-FR" sz="28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2800" b="0" i="1" smtClean="0">
                          <a:latin typeface="Cambria Math" charset="0"/>
                        </a:rPr>
                        <m:t>𝑖</m:t>
                      </m:r>
                      <m:r>
                        <a:rPr lang="fr-FR" sz="2800" b="0" i="1" smtClean="0">
                          <a:latin typeface="Cambria Math" charset="0"/>
                        </a:rPr>
                        <m:t>≥</m:t>
                      </m:r>
                      <m:r>
                        <a:rPr lang="fr-FR" sz="2800" b="0" i="1" smtClean="0">
                          <a:latin typeface="Cambria Math" charset="0"/>
                        </a:rPr>
                        <m:t>𝑁</m:t>
                      </m:r>
                      <m:r>
                        <a:rPr lang="fr-FR" sz="2800" b="0" i="1" smtClean="0">
                          <a:latin typeface="Cambria Math" charset="0"/>
                        </a:rPr>
                        <m:t>   ⇒    </m:t>
                      </m:r>
                      <m:r>
                        <a:rPr lang="fr-FR" sz="2800" b="0" i="1" smtClean="0">
                          <a:latin typeface="Cambria Math" charset="0"/>
                        </a:rPr>
                        <m:t>𝑓𝑎𝑙𝑠𝑒</m:t>
                      </m:r>
                      <m:r>
                        <a:rPr lang="fr-FR" sz="2800" b="0" i="1" smtClean="0">
                          <a:latin typeface="Cambria Math" charset="0"/>
                        </a:rPr>
                        <m:t>≡ </m:t>
                      </m:r>
                      <m:d>
                        <m:dPr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∃ 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∷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𝑅𝐵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 smtClean="0"/>
                  <a:t>Symmetrically for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𝑄𝐵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The two CL differ if:</a:t>
                </a:r>
              </a:p>
              <a:p>
                <a:pPr algn="ctr"/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𝑄𝐴</m:t>
                      </m:r>
                      <m:r>
                        <a:rPr lang="fr-FR" sz="28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2800" b="0" i="1" smtClean="0">
                          <a:latin typeface="Cambria Math" charset="0"/>
                        </a:rPr>
                        <m:t>𝑄𝐵</m:t>
                      </m:r>
                      <m:r>
                        <a:rPr lang="fr-FR" sz="2800" b="0" i="1" smtClean="0">
                          <a:latin typeface="Cambria Math" charset="0"/>
                        </a:rPr>
                        <m:t>∧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≥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 ∨ 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≥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34" y="2635816"/>
                <a:ext cx="7787132" cy="35394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79650" y="123406"/>
                <a:ext cx="76327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find the solution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charset="0"/>
                      </a:rPr>
                      <m:t>𝑟𝑒𝑠</m:t>
                    </m:r>
                    <m:r>
                      <a:rPr lang="fr-FR" sz="2800" i="1">
                        <a:latin typeface="Cambria Math" charset="0"/>
                      </a:rPr>
                      <m:t>≡</m:t>
                    </m:r>
                    <m:r>
                      <a:rPr lang="fr-FR" sz="2800" i="1">
                        <a:latin typeface="Cambria Math" charset="0"/>
                      </a:rPr>
                      <m:t>𝑓𝑎𝑙𝑠𝑒</m:t>
                    </m:r>
                  </m:oMath>
                </a14:m>
                <a:r>
                  <a:rPr lang="en-US" sz="2800" dirty="0"/>
                  <a:t>, we can:</a:t>
                </a:r>
              </a:p>
              <a:p>
                <a:r>
                  <a:rPr lang="en-US" sz="2800" dirty="0"/>
                  <a:t>(b) Observe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charset="0"/>
                      </a:rPr>
                      <m:t>𝐴𝐴</m:t>
                    </m:r>
                    <m:r>
                      <a:rPr lang="fr-FR" sz="2800" i="1">
                        <a:latin typeface="Cambria Math" charset="0"/>
                      </a:rPr>
                      <m:t>≠</m:t>
                    </m:r>
                    <m:r>
                      <a:rPr lang="fr-FR" sz="2800" i="1">
                        <a:latin typeface="Cambria Math" charset="0"/>
                      </a:rPr>
                      <m:t>𝐵𝐵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123406"/>
                <a:ext cx="763270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7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317" y="2274838"/>
            <a:ext cx="8479366" cy="2308324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testCL_inv_Q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(0,7);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(1,9); </a:t>
            </a:r>
            <a:r>
              <a:rPr lang="it-IT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t-IT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it-IT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(2,8);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.set(0,9);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.set(1,8);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.set(2,8);</a:t>
            </a:r>
          </a:p>
          <a:p>
            <a:r>
              <a:rPr lang="pl-PL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pl-PL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assertTrue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pl-PL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CL.inv_Q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pl-PL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pl-PL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pl-PL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pl-PL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317" y="2274838"/>
            <a:ext cx="8479366" cy="2031325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testCL_smallest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.set(0,9);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.set(1,8);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.set(2,8);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expected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{8, 8, 9};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assertArrayEquals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expected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i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.smallest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492" y="751344"/>
            <a:ext cx="9235016" cy="5078313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smallest() {</a:t>
            </a:r>
          </a:p>
          <a:p>
            <a:r>
              <a:rPr lang="nl-NL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nl-NL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nl-NL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l-NL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aa</a:t>
            </a:r>
            <a:r>
              <a:rPr lang="nl-NL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= </a:t>
            </a:r>
            <a:r>
              <a:rPr lang="nl-NL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nl-NL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.clone</a:t>
            </a:r>
            <a:r>
              <a:rPr lang="nl-NL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fr-F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fr-FR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fr-FR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1 ;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fr-FR" b="1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;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= rot(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new_smallest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fr-F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fr-FR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fr-FR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0 ;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fr-FR" b="1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;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{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    (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aa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	</a:t>
            </a:r>
            <a:r>
              <a:rPr lang="en-US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// do nothing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}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&gt;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	</a:t>
            </a:r>
            <a:r>
              <a:rPr lang="en-US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new_smallest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break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}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&lt;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	</a:t>
            </a:r>
            <a:r>
              <a:rPr lang="en-US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new_smallest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break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}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new_smallest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.clone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9" y="2413338"/>
            <a:ext cx="6609568" cy="1754326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testSetGetModulo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rgbClr val="000000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CL </a:t>
            </a:r>
            <a:r>
              <a:rPr lang="en-US" dirty="0">
                <a:solidFill>
                  <a:srgbClr val="6A3E3E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highlight>
                  <a:srgbClr val="D4D4D4"/>
                </a:highlight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.set(0, 7);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.set(4, 8);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.set(2, 9);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assertEquals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(8,</a:t>
            </a:r>
            <a:r>
              <a:rPr lang="en-US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.get(1));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492" y="751344"/>
            <a:ext cx="9235016" cy="5078313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({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a.s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== 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b.s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inv_Q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bb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=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.smallest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0 ;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_i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;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{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pt-BR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rot_k_of_a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= </a:t>
            </a:r>
            <a:r>
              <a:rPr lang="pt-B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pt-BR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fr-F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fr-FR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fr-FR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0 ;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fr-F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fr-FR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fr-FR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; </a:t>
            </a:r>
            <a:r>
              <a:rPr lang="fr-F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fr-F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{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</a:t>
            </a:r>
            <a:r>
              <a:rPr lang="pt-BR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rot_k_of_a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bb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==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- 1)) {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break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}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rot_k_of_a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&gt;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bb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]) {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&amp;=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break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{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break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 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break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813" y="3167390"/>
            <a:ext cx="6226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err="1" smtClean="0"/>
              <a:t>We</a:t>
            </a:r>
            <a:r>
              <a:rPr lang="fr-FR" sz="2800" dirty="0" smtClean="0"/>
              <a:t> have the sketch of a solution</a:t>
            </a:r>
            <a:r>
              <a:rPr lang="is-I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07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492" y="474345"/>
            <a:ext cx="9235016" cy="590931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a.s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== 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b.s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@Ensures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"result == 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CL.eq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(_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a,_b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)"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eq2(CL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CL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hu-HU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hu-HU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hu-HU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hu-HU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hu-HU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hu-HU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hu-HU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hu-HU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hu-HU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hr-H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hr-H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hr-H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hr-H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hr-H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hr-H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hr-H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0;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inv_P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inv_Q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inv_Q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endParaRPr lang="nb-NO" b="1" i="1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&amp;&amp;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&amp;&amp;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&lt;= (3*</a:t>
            </a:r>
            <a:r>
              <a:rPr lang="nb-NO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nb-NO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- 3);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increase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h+i+j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maintaining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P &amp; QA &amp; </a:t>
            </a:r>
            <a:r>
              <a:rPr lang="nb-NO" dirty="0" smtClean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QB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inv_P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inv_Q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inv_Q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hr-H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hr-HR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hr-H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hr-H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hr-H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&gt;=</a:t>
            </a:r>
            <a:r>
              <a:rPr lang="hr-H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hr-H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hr-HR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hr-HR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hr-H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|| (</a:t>
            </a:r>
            <a:r>
              <a:rPr lang="hr-H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hr-H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&gt;=</a:t>
            </a:r>
            <a:r>
              <a:rPr lang="hr-H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hr-H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hr-HR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hr-HR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hr-H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|| (</a:t>
            </a:r>
            <a:r>
              <a:rPr lang="hr-H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hr-H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&gt;=</a:t>
            </a:r>
            <a:r>
              <a:rPr lang="hr-H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hr-H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hr-HR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hr-HR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hr-H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&gt;=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&gt;=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||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&gt;=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90811" y="2951947"/>
                <a:ext cx="8410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800" dirty="0" smtClean="0"/>
                  <a:t>When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𝑅𝐴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r>
                      <a:rPr lang="fr-FR" sz="2800" b="0" i="1" smtClean="0">
                        <a:latin typeface="Cambria Math" charset="0"/>
                      </a:rPr>
                      <m:t>𝑖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r>
                      <a:rPr lang="fr-FR" sz="2800" b="0" i="1" smtClean="0">
                        <a:latin typeface="Cambria Math" charset="0"/>
                      </a:rPr>
                      <m:t>h</m:t>
                    </m:r>
                    <m:r>
                      <a:rPr lang="fr-FR" sz="2800" b="0" i="1" smtClean="0">
                        <a:latin typeface="Cambria Math" charset="0"/>
                      </a:rPr>
                      <m:t>=</m:t>
                    </m:r>
                    <m:r>
                      <a:rPr lang="fr-FR" sz="2800" b="0" i="1" smtClean="0">
                        <a:latin typeface="Cambria Math" charset="0"/>
                      </a:rPr>
                      <m:t>𝑅𝐵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r>
                      <a:rPr lang="fr-FR" sz="2800" b="0" i="1" smtClean="0">
                        <a:latin typeface="Cambria Math" charset="0"/>
                      </a:rPr>
                      <m:t>𝑗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r>
                      <a:rPr lang="fr-FR" sz="2800" b="0" i="1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(i.e.,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𝐴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d>
                      <m:dPr>
                        <m:ctrlPr>
                          <a:rPr lang="fr-FR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h</m:t>
                        </m:r>
                      </m:e>
                    </m:d>
                    <m:r>
                      <a:rPr lang="fr-FR" sz="2800" b="0" i="1" smtClean="0">
                        <a:latin typeface="Cambria Math" charset="0"/>
                      </a:rPr>
                      <m:t>=</m:t>
                    </m:r>
                    <m:r>
                      <a:rPr lang="fr-FR" sz="2800" b="0" i="1" smtClean="0">
                        <a:latin typeface="Cambria Math" charset="0"/>
                      </a:rPr>
                      <m:t>𝐵</m:t>
                    </m:r>
                    <m:r>
                      <a:rPr lang="fr-FR" sz="2800" b="0" i="1" smtClean="0">
                        <a:latin typeface="Cambria Math" charset="0"/>
                      </a:rPr>
                      <m:t>.</m:t>
                    </m:r>
                    <m:d>
                      <m:dPr>
                        <m:ctrlPr>
                          <a:rPr lang="fr-FR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 smtClean="0"/>
                  <a:t>):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11" y="2951947"/>
                <a:ext cx="8410379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014" t="-11628" r="-9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8491" y="107603"/>
                <a:ext cx="82950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𝑃</m:t>
                      </m:r>
                      <m:r>
                        <a:rPr lang="fr-FR" sz="2800" b="0" i="1" smtClean="0">
                          <a:latin typeface="Cambria Math" charset="0"/>
                        </a:rPr>
                        <m:t>:  0≤</m:t>
                      </m:r>
                      <m:r>
                        <a:rPr lang="fr-FR" sz="2800" b="0" i="1" smtClean="0">
                          <a:latin typeface="Cambria Math" charset="0"/>
                        </a:rPr>
                        <m:t>h</m:t>
                      </m:r>
                      <m:r>
                        <a:rPr lang="fr-FR" sz="2800" b="0" i="1" smtClean="0">
                          <a:latin typeface="Cambria Math" charset="0"/>
                        </a:rPr>
                        <m:t>    ∧    </m:t>
                      </m:r>
                      <m:d>
                        <m:dPr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∀ 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 :0≤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𝑅𝐵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fr-FR" sz="2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91" y="107603"/>
                <a:ext cx="82950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5875" y="4388861"/>
                <a:ext cx="7940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h</m:t>
                    </m:r>
                    <m:r>
                      <a:rPr lang="fr-FR" sz="2800" b="0" i="1" smtClean="0">
                        <a:latin typeface="Cambria Math" charset="0"/>
                      </a:rPr>
                      <m:t>←</m:t>
                    </m:r>
                    <m:r>
                      <a:rPr lang="fr-FR" sz="2800" b="0" i="1" smtClean="0">
                        <a:latin typeface="Cambria Math" charset="0"/>
                      </a:rPr>
                      <m:t>h</m:t>
                    </m:r>
                    <m:r>
                      <a:rPr lang="fr-FR" sz="28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 will maintain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 and assure progress.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875" y="4388861"/>
                <a:ext cx="7940251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r="-107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1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700" y="1391276"/>
                <a:ext cx="11125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𝑅𝐴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𝑖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h</m:t>
                      </m:r>
                      <m:r>
                        <a:rPr lang="fr-FR" sz="2400" b="0" i="1" smtClean="0">
                          <a:latin typeface="Cambria Math" charset="0"/>
                        </a:rPr>
                        <m:t>&gt;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𝑅𝐵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𝑗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h</m:t>
                      </m:r>
                      <m:r>
                        <a:rPr lang="fr-FR" sz="2400" b="0" i="1" smtClean="0">
                          <a:latin typeface="Cambria Math" charset="0"/>
                        </a:rPr>
                        <m:t>   ∧    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{def. P,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0≤</m:t>
                    </m:r>
                    <m:r>
                      <a:rPr lang="fr-FR" sz="2400" b="0" i="1" smtClean="0">
                        <a:latin typeface="Cambria Math" charset="0"/>
                      </a:rPr>
                      <m:t>𝑝</m:t>
                    </m:r>
                    <m:r>
                      <a:rPr lang="fr-FR" sz="2400" b="0" i="1" smtClean="0">
                        <a:latin typeface="Cambria Math" charset="0"/>
                      </a:rPr>
                      <m:t>≤</m:t>
                    </m:r>
                    <m:r>
                      <a:rPr lang="fr-FR" sz="2400" b="0" i="1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sz="2400" dirty="0" smtClean="0"/>
                  <a:t>}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𝑅𝐴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𝑖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h</m:t>
                      </m:r>
                      <m:r>
                        <a:rPr lang="fr-FR" sz="2400" b="0" i="1" smtClean="0">
                          <a:latin typeface="Cambria Math" charset="0"/>
                        </a:rPr>
                        <m:t>&gt;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𝑅𝐵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𝑗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r>
                        <a:rPr lang="fr-FR" sz="2400" b="0" i="1" smtClean="0">
                          <a:latin typeface="Cambria Math" charset="0"/>
                        </a:rPr>
                        <m:t>h</m:t>
                      </m:r>
                      <m:r>
                        <a:rPr lang="fr-FR" sz="2400" b="0" i="1" smtClean="0">
                          <a:latin typeface="Cambria Math" charset="0"/>
                        </a:rPr>
                        <m:t>   ∧    </m:t>
                      </m:r>
                      <m:d>
                        <m:dPr>
                          <m:ctrlPr>
                            <a:rPr lang="is-I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∀ 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𝑅𝐵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{lexicographic ordering}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𝑅𝐴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a:rPr lang="fr-FR" sz="2400" b="0" i="1" smtClean="0">
                          <a:latin typeface="Cambria Math" charset="0"/>
                        </a:rPr>
                        <m:t>&gt;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𝑅𝐵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{def. BB}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𝑅𝐴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a:rPr lang="fr-FR" sz="2400" b="0" i="1" smtClean="0">
                          <a:latin typeface="Cambria Math" charset="0"/>
                        </a:rPr>
                        <m:t>&gt;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𝐵𝐵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391276"/>
                <a:ext cx="11125200" cy="2677656"/>
              </a:xfrm>
              <a:prstGeom prst="rect">
                <a:avLst/>
              </a:prstGeom>
              <a:blipFill rotWithShape="0">
                <a:blip r:embed="rId2"/>
                <a:stretch>
                  <a:fillRect t="-17312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000" y="0"/>
                <a:ext cx="82950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charset="0"/>
                        </a:rPr>
                        <m:t>𝑃</m:t>
                      </m:r>
                      <m:r>
                        <a:rPr lang="fr-FR" sz="2800" b="0" i="1" smtClean="0">
                          <a:latin typeface="Cambria Math" charset="0"/>
                        </a:rPr>
                        <m:t>:  0≤</m:t>
                      </m:r>
                      <m:r>
                        <a:rPr lang="fr-FR" sz="2800" b="0" i="1" smtClean="0">
                          <a:latin typeface="Cambria Math" charset="0"/>
                        </a:rPr>
                        <m:t>h</m:t>
                      </m:r>
                      <m:r>
                        <a:rPr lang="fr-FR" sz="2800" b="0" i="1" smtClean="0">
                          <a:latin typeface="Cambria Math" charset="0"/>
                        </a:rPr>
                        <m:t>    ∧    </m:t>
                      </m:r>
                      <m:d>
                        <m:dPr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charset="0"/>
                            </a:rPr>
                            <m:t>∀ 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 :0≤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𝑅𝐵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fr-FR" sz="28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0"/>
                <a:ext cx="82950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900" y="563315"/>
                <a:ext cx="74495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charset="0"/>
                        </a:rPr>
                        <m:t>𝑄𝐴</m:t>
                      </m:r>
                      <m:r>
                        <a:rPr lang="fr-FR" sz="2800" i="1" smtClean="0">
                          <a:latin typeface="Cambria Math" charset="0"/>
                        </a:rPr>
                        <m:t>:  0≤</m:t>
                      </m:r>
                      <m:r>
                        <a:rPr lang="fr-FR" sz="2800" i="1" smtClean="0">
                          <a:latin typeface="Cambria Math" charset="0"/>
                        </a:rPr>
                        <m:t>𝑖</m:t>
                      </m:r>
                      <m:r>
                        <a:rPr lang="fr-FR" sz="2800" i="1" smtClean="0">
                          <a:latin typeface="Cambria Math" charset="0"/>
                        </a:rPr>
                        <m:t>     ∧    </m:t>
                      </m:r>
                      <m:d>
                        <m:dPr>
                          <m:ctrlPr>
                            <a:rPr lang="is-I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800" i="1">
                              <a:latin typeface="Cambria Math" charset="0"/>
                            </a:rPr>
                            <m:t>∀ 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 :0≤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&lt;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𝑖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 :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.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𝑘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&gt;</m:t>
                          </m:r>
                          <m:r>
                            <a:rPr lang="fr-FR" sz="2800" i="1">
                              <a:latin typeface="Cambria Math" charset="0"/>
                            </a:rPr>
                            <m:t>𝐵𝐵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563315"/>
                <a:ext cx="744950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700" y="4219903"/>
                <a:ext cx="11125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𝑄𝐴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  ∧   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charset="0"/>
                        </a:rPr>
                        <m:t>  ∧   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h</m:t>
                          </m:r>
                        </m:e>
                      </m:d>
                      <m:r>
                        <a:rPr lang="fr-FR" sz="2400" b="0" i="1" smtClean="0">
                          <a:latin typeface="Cambria Math" charset="0"/>
                        </a:rPr>
                        <m:t>&gt;</m:t>
                      </m:r>
                      <m:r>
                        <a:rPr lang="fr-FR" sz="2400" b="0" i="1" smtClean="0">
                          <a:latin typeface="Cambria Math" charset="0"/>
                        </a:rPr>
                        <m:t>𝐵</m:t>
                      </m:r>
                      <m:r>
                        <a:rPr lang="fr-FR" sz="2400" b="0" i="1" smtClean="0">
                          <a:latin typeface="Cambria Math" charset="0"/>
                        </a:rPr>
                        <m:t>.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{see above}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𝑄𝐴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  ∧   </m:t>
                      </m:r>
                      <m:d>
                        <m:dPr>
                          <m:ctrlPr>
                            <a:rPr lang="is-I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∀ 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 :0≤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sz="24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charset="0"/>
                            </a:rPr>
                            <m:t>&gt;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𝐵𝐵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{renaming the bounded variable: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𝑖</m:t>
                    </m:r>
                    <m:r>
                      <a:rPr lang="fr-FR" sz="2400" b="0" i="1" smtClean="0">
                        <a:latin typeface="Cambria Math" charset="0"/>
                      </a:rPr>
                      <m:t>+</m:t>
                    </m:r>
                    <m:r>
                      <a:rPr lang="fr-FR" sz="2400" b="0" i="1" smtClean="0">
                        <a:latin typeface="Cambria Math" charset="0"/>
                      </a:rPr>
                      <m:t>𝑝</m:t>
                    </m:r>
                    <m:r>
                      <a:rPr lang="fr-FR" sz="2400" b="0" i="1" smtClean="0">
                        <a:latin typeface="Cambria Math" charset="0"/>
                      </a:rPr>
                      <m:t>=</m:t>
                    </m:r>
                    <m:r>
                      <a:rPr lang="fr-FR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}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𝑄𝐴</m:t>
                      </m:r>
                      <m:r>
                        <a:rPr lang="fr-FR" sz="2400" b="0" i="1" smtClean="0">
                          <a:latin typeface="Cambria Math" charset="0"/>
                        </a:rPr>
                        <m:t>  ∧   </m:t>
                      </m:r>
                      <m:d>
                        <m:dPr>
                          <m:ctrlPr>
                            <a:rPr lang="is-I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∀ 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≤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 :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𝑅𝐴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.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&gt;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𝐵𝐵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{def.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charset="0"/>
                      </a:rPr>
                      <m:t>𝑄𝐴</m:t>
                    </m:r>
                  </m:oMath>
                </a14:m>
                <a:r>
                  <a:rPr lang="en-US" sz="2400" dirty="0" smtClean="0"/>
                  <a:t>}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charset="0"/>
                        </a:rPr>
                        <m:t>𝑄𝐴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fr-FR" sz="2400" b="0" i="1" smtClean="0">
                              <a:latin typeface="Cambria Math" charset="0"/>
                            </a:rPr>
                            <m:t>i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fr-FR" sz="2400" b="0" i="1" smtClean="0">
                              <a:latin typeface="Cambria Math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219903"/>
                <a:ext cx="11125200" cy="2677656"/>
              </a:xfrm>
              <a:prstGeom prst="rect">
                <a:avLst/>
              </a:prstGeom>
              <a:blipFill rotWithShape="0">
                <a:blip r:embed="rId5"/>
                <a:stretch>
                  <a:fillRect t="-17312" b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54000" y="4132432"/>
            <a:ext cx="11671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492" y="1443841"/>
            <a:ext cx="9235016" cy="3970318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progress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&amp;&amp;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&amp;&amp;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&lt;= (3*</a:t>
            </a:r>
            <a:r>
              <a:rPr lang="nb-NO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nb-NO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- 3);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progress</a:t>
            </a:r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nb-NO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nb-NO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increase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h+i+j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dirty="0" err="1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maintaining</a:t>
            </a:r>
            <a:r>
              <a:rPr lang="nb-NO" dirty="0">
                <a:solidFill>
                  <a:srgbClr val="3F7F5F"/>
                </a:solidFill>
                <a:latin typeface="Consolas" charset="0"/>
                <a:ea typeface="Consolas" charset="0"/>
                <a:cs typeface="Consolas" charset="0"/>
              </a:rPr>
              <a:t> P &amp; QA &amp; QB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  (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de-DE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de-DE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== 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de-DE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de-DE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 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+1;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&gt;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 {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+1;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=0;}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&gt;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 {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+1;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=0;}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inv_P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inv_Q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CL.</a:t>
            </a:r>
            <a:r>
              <a:rPr lang="nb-NO" b="1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inv_Q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_b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b-NO" b="1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_a</a:t>
            </a:r>
            <a:r>
              <a:rPr lang="nb-NO" b="1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nb-NO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h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nb-NO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nb-NO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nb-NO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progress</a:t>
            </a:r>
            <a:r>
              <a:rPr lang="nb-NO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nb-NO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492" y="1720840"/>
            <a:ext cx="9235016" cy="341632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(timeout=60000)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testCL_eq2_scale() {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is-I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is-I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is-I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is-I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100000;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a_vals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0 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;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 {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a_vals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pt-B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pt-BR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</a:t>
            </a:r>
            <a:r>
              <a:rPr lang="pt-B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pt-BR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a_vals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b_vals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/2);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b_vals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assertTrue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(CL.eq2(</a:t>
            </a:r>
            <a:r>
              <a:rPr lang="en-US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90964"/>
            <a:ext cx="6210301" cy="667607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20800" y="6311900"/>
            <a:ext cx="2387600" cy="40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320800" y="4343400"/>
            <a:ext cx="2387600" cy="40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92800" y="6311900"/>
            <a:ext cx="1092200" cy="404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65800" y="4343399"/>
            <a:ext cx="1219200" cy="404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04900"/>
            <a:ext cx="11176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79500"/>
            <a:ext cx="111633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1216" y="1305342"/>
            <a:ext cx="6609568" cy="4247317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@Invariant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"s&gt;=0"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s: size of the circular list (CL)</a:t>
            </a:r>
          </a:p>
          <a:p>
            <a:r>
              <a:rPr lang="bg-BG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*/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final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a: array used to model a CL</a:t>
            </a:r>
          </a:p>
          <a:p>
            <a:r>
              <a:rPr lang="bg-BG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*/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private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CL(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_size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_size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620" y="3167390"/>
            <a:ext cx="4932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http://www.eclemma.org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92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210362"/>
            <a:ext cx="8674101" cy="64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" y="520700"/>
            <a:ext cx="10710566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54583" y="1198831"/>
            <a:ext cx="9882834" cy="4460339"/>
            <a:chOff x="1154583" y="1598881"/>
            <a:chExt cx="9882834" cy="4460339"/>
          </a:xfrm>
        </p:grpSpPr>
        <p:sp>
          <p:nvSpPr>
            <p:cNvPr id="2" name="TextBox 1"/>
            <p:cNvSpPr txBox="1"/>
            <p:nvPr/>
          </p:nvSpPr>
          <p:spPr>
            <a:xfrm>
              <a:off x="1154583" y="1598881"/>
              <a:ext cx="988283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Shiloach</a:t>
              </a:r>
              <a:r>
                <a:rPr lang="en-US" sz="2800" dirty="0"/>
                <a:t>, Yossi. </a:t>
              </a:r>
              <a:endParaRPr lang="en-US" sz="2800" dirty="0" smtClean="0"/>
            </a:p>
            <a:p>
              <a:r>
                <a:rPr lang="en-US" sz="2800" dirty="0" smtClean="0"/>
                <a:t>"</a:t>
              </a:r>
              <a:r>
                <a:rPr lang="en-US" sz="2800" dirty="0"/>
                <a:t>A fast equivalence-checking algorithm for circular lists</a:t>
              </a:r>
              <a:r>
                <a:rPr lang="en-US" sz="2800" dirty="0" smtClean="0"/>
                <a:t>.”</a:t>
              </a:r>
            </a:p>
            <a:p>
              <a:r>
                <a:rPr lang="en-US" sz="2800" i="1" dirty="0" smtClean="0"/>
                <a:t>Information </a:t>
              </a:r>
              <a:r>
                <a:rPr lang="en-US" sz="2800" i="1" dirty="0"/>
                <a:t>Processing Letters</a:t>
              </a:r>
              <a:r>
                <a:rPr lang="en-US" sz="2800" dirty="0"/>
                <a:t> 8.5 (1979): 236-238.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54583" y="5105113"/>
              <a:ext cx="988283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hlinkClick r:id="rId2"/>
                </a:rPr>
                <a:t>https://</a:t>
              </a:r>
              <a:r>
                <a:rPr lang="en-US" sz="2800" dirty="0" smtClean="0">
                  <a:hlinkClick r:id="rId2"/>
                </a:rPr>
                <a:t>en.wikipedia.org/wiki/Lexicographically_minimal_string_rotation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54583" y="3351997"/>
              <a:ext cx="910701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/>
                <a:t>Gasteren</a:t>
              </a:r>
              <a:r>
                <a:rPr lang="en-US" sz="2800" dirty="0"/>
                <a:t>, </a:t>
              </a:r>
              <a:r>
                <a:rPr lang="en-US" sz="2800" dirty="0" err="1"/>
                <a:t>Antonetta</a:t>
              </a:r>
              <a:r>
                <a:rPr lang="en-US" sz="2800" dirty="0"/>
                <a:t> JM. </a:t>
              </a:r>
              <a:endParaRPr lang="en-US" sz="2800" dirty="0" smtClean="0"/>
            </a:p>
            <a:p>
              <a:r>
                <a:rPr lang="en-US" sz="2800" dirty="0" smtClean="0"/>
                <a:t>“On </a:t>
              </a:r>
              <a:r>
                <a:rPr lang="en-US" sz="2800" dirty="0"/>
                <a:t>the shape of mathematical arguments. </a:t>
              </a:r>
              <a:r>
                <a:rPr lang="en-US" sz="2800" dirty="0" smtClean="0"/>
                <a:t>“</a:t>
              </a:r>
            </a:p>
            <a:p>
              <a:r>
                <a:rPr lang="en-US" sz="2800" dirty="0" smtClean="0"/>
                <a:t>Vol</a:t>
              </a:r>
              <a:r>
                <a:rPr lang="en-US" sz="2800" dirty="0"/>
                <a:t>. 445. </a:t>
              </a:r>
              <a:r>
                <a:rPr lang="en-US" sz="2800" i="1" dirty="0"/>
                <a:t>Springer Science &amp; Business Media</a:t>
              </a:r>
              <a:r>
                <a:rPr lang="en-US" sz="2800" dirty="0"/>
                <a:t>, 1990.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5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docs.oracle.com/javase/6/docs/technotes/guides/language/assert.html#usage-conditions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github.com/nhatminhle/cofoja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https://www.eiffel.com/values/design-by-contract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github.com/junit-team/junit4/wiki/Assertions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www.vogella.com/tutorials/JUnit/article.html#using-junit-integrated-into-eclipse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208" y="1997839"/>
            <a:ext cx="9197584" cy="286232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set the value of an element of the CL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en-US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b="1" dirty="0" err="1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param</a:t>
            </a:r>
            <a:r>
              <a:rPr lang="en-US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en-US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index in CL understood modulo the size of the CL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en-US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b="1" dirty="0" err="1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param</a:t>
            </a:r>
            <a:r>
              <a:rPr lang="en-US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_x value of the new element</a:t>
            </a:r>
          </a:p>
          <a:p>
            <a:r>
              <a:rPr lang="bg-BG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*/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set(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_x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pt-BR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[(</a:t>
            </a:r>
            <a:r>
              <a:rPr lang="pt-B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pt-BR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%</a:t>
            </a:r>
            <a:r>
              <a:rPr lang="pt-BR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)] = </a:t>
            </a:r>
            <a:r>
              <a:rPr lang="pt-B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208" y="1997839"/>
            <a:ext cx="9197584" cy="286232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get a value from the CL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en-US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b="1" dirty="0" err="1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param</a:t>
            </a:r>
            <a:r>
              <a:rPr lang="en-US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en-US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index in CL understood modulo the size of the CL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en-US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@return</a:t>
            </a:r>
            <a:r>
              <a:rPr lang="en-US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the value at index _</a:t>
            </a:r>
            <a:r>
              <a:rPr lang="en-US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modulo the size of the CL</a:t>
            </a:r>
          </a:p>
          <a:p>
            <a:r>
              <a:rPr lang="bg-BG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*/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get(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[(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%</a:t>
            </a:r>
            <a:r>
              <a:rPr lang="en-US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)];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8998" y="1781667"/>
            <a:ext cx="4554004" cy="3294666"/>
            <a:chOff x="3832207" y="1189973"/>
            <a:chExt cx="4554004" cy="3294666"/>
          </a:xfrm>
        </p:grpSpPr>
        <p:sp>
          <p:nvSpPr>
            <p:cNvPr id="4" name="TextBox 3"/>
            <p:cNvSpPr txBox="1"/>
            <p:nvPr/>
          </p:nvSpPr>
          <p:spPr>
            <a:xfrm>
              <a:off x="4265635" y="1189973"/>
              <a:ext cx="3660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Set of rotations of A: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832207" y="2330203"/>
                  <a:ext cx="4554004" cy="21544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i="1" smtClean="0">
                            <a:latin typeface="Cambria Math" charset="0"/>
                          </a:rPr>
                          <m:t>𝑅𝐴</m:t>
                        </m:r>
                        <m:r>
                          <a:rPr lang="fr-FR" sz="2800" i="1" smtClean="0">
                            <a:latin typeface="Cambria Math" charset="0"/>
                          </a:rPr>
                          <m:t>.</m:t>
                        </m:r>
                        <m:r>
                          <a:rPr lang="fr-FR" sz="2800" i="1" smtClean="0">
                            <a:latin typeface="Cambria Math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aln/>
                          </m:rPr>
                          <a:rPr lang="fr-FR" sz="2800" i="1">
                            <a:latin typeface="Cambria Math" charset="0"/>
                          </a:rPr>
                          <m:t>=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fr-FR" sz="2800" i="1">
                            <a:latin typeface="Cambria Math" charset="0"/>
                          </a:rPr>
                          <m:t>𝐴</m:t>
                        </m:r>
                        <m:d>
                          <m:dPr>
                            <m:ctrlPr>
                              <a:rPr lang="fr-FR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: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≤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&lt;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fr-FR" sz="2800" i="1"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fr-FR" sz="2800" b="0" i="1" smtClean="0">
                            <a:latin typeface="Cambria Math" charset="0"/>
                          </a:rPr>
                          <m:t>𝑅𝐴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.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aln/>
                          </m:rPr>
                          <a:rPr lang="fr-FR" sz="2800" b="0" i="1" smtClean="0">
                            <a:latin typeface="Cambria Math" charset="0"/>
                          </a:rPr>
                          <m:t>=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𝑅𝐴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.</m:t>
                        </m:r>
                        <m:d>
                          <m:dPr>
                            <m:ctrlPr>
                              <a:rPr lang="fr-FR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fr-FR" sz="28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fr-FR" sz="2800" b="0" i="1" smtClean="0">
                            <a:latin typeface="Cambria Math" charset="0"/>
                          </a:rPr>
                          <m:t>#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𝑅𝐴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 ≤</m:t>
                        </m:r>
                        <m:r>
                          <a:rPr lang="fr-FR" sz="2800" b="0" i="1" smtClean="0">
                            <a:latin typeface="Cambria Math" charset="0"/>
                          </a:rPr>
                          <m:t>𝑁</m:t>
                        </m:r>
                      </m:oMath>
                    </m:oMathPara>
                  </a14:m>
                  <a:endParaRPr lang="fr-FR" sz="2800" b="0" dirty="0" smtClean="0"/>
                </a:p>
                <a:p>
                  <a:r>
                    <a:rPr lang="fr-FR" sz="2800" b="0" dirty="0" smtClean="0"/>
                    <a:t/>
                  </a:r>
                  <a:br>
                    <a:rPr lang="fr-FR" sz="2800" b="0" dirty="0" smtClean="0"/>
                  </a:br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2207" y="2330203"/>
                  <a:ext cx="4554004" cy="215443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1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208" y="2413338"/>
            <a:ext cx="9197584" cy="2031325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@Test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testRot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CL </a:t>
            </a:r>
            <a:r>
              <a:rPr lang="en-U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CL(3);</a:t>
            </a:r>
          </a:p>
          <a:p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.set(0, 7);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.set(1, 8); </a:t>
            </a:r>
            <a:r>
              <a:rPr lang="is-IS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is-I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.set(2, 9);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expected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{8, 9, 7};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assertArrayEquals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i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expected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i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i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.rot</a:t>
            </a:r>
            <a:r>
              <a:rPr lang="en-US" i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(1));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208" y="1443841"/>
            <a:ext cx="9197584" cy="3970318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/**</a:t>
            </a: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rotate a CL by an offset of _</a:t>
            </a:r>
            <a:r>
              <a:rPr lang="en-US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endParaRPr lang="en-US" dirty="0">
              <a:solidFill>
                <a:srgbClr val="3F5FBF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</a:p>
          <a:p>
            <a:r>
              <a:rPr lang="pt-BR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@param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_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endParaRPr lang="pt-BR" b="1" dirty="0">
              <a:solidFill>
                <a:srgbClr val="3F5FBF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pt-BR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 </a:t>
            </a:r>
            <a:r>
              <a:rPr lang="pt-BR" b="1" dirty="0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pt-BR" b="1" dirty="0" err="1">
                <a:solidFill>
                  <a:srgbClr val="7F9FBF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an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array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that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represents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the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rotation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of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 err="1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the</a:t>
            </a:r>
            <a:r>
              <a:rPr lang="pt-BR" b="1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 CL</a:t>
            </a:r>
          </a:p>
          <a:p>
            <a:r>
              <a:rPr lang="bg-BG" dirty="0">
                <a:solidFill>
                  <a:srgbClr val="3F5FBF"/>
                </a:solidFill>
                <a:latin typeface="Consolas" charset="0"/>
                <a:ea typeface="Consolas" charset="0"/>
                <a:cs typeface="Consolas" charset="0"/>
              </a:rPr>
              <a:t>	 */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646464"/>
                </a:solidFill>
                <a:latin typeface="Consolas" charset="0"/>
                <a:ea typeface="Consolas" charset="0"/>
                <a:cs typeface="Consolas" charset="0"/>
              </a:rPr>
              <a:t>@Requires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"_</a:t>
            </a:r>
            <a:r>
              <a:rPr lang="en-US" dirty="0" err="1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2A00FF"/>
                </a:solidFill>
                <a:latin typeface="Consolas" charset="0"/>
                <a:ea typeface="Consolas" charset="0"/>
                <a:cs typeface="Consolas" charset="0"/>
              </a:rPr>
              <a:t> &gt;= 0"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rot(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en-US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de-DE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for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de-DE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_i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=0 ;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&lt; (</a:t>
            </a:r>
            <a:r>
              <a:rPr lang="de-DE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_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de-DE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de-DE" b="1" dirty="0" err="1">
                <a:solidFill>
                  <a:srgbClr val="0000C0"/>
                </a:solidFill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;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de-DE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de-DE" b="1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de-DE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++){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pt-BR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k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pt-BR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get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pt-BR" dirty="0" err="1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j</a:t>
            </a:r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pt-BR" b="1" dirty="0" err="1">
                <a:solidFill>
                  <a:srgbClr val="7F0055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pt-BR" b="1" dirty="0">
                <a:solidFill>
                  <a:srgbClr val="6A3E3E"/>
                </a:solidFill>
                <a:latin typeface="Consolas" charset="0"/>
                <a:ea typeface="Consolas" charset="0"/>
                <a:cs typeface="Consolas" charset="0"/>
              </a:rPr>
              <a:t>res</a:t>
            </a:r>
            <a:r>
              <a:rPr lang="pt-BR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pt-BR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Filet</Template>
  <TotalTime>1008</TotalTime>
  <Words>362</Words>
  <Application>Microsoft Macintosh PowerPoint</Application>
  <PresentationFormat>Widescreen</PresentationFormat>
  <Paragraphs>309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Cambria Math</vt:lpstr>
      <vt:lpstr>Century Gothic</vt:lpstr>
      <vt:lpstr>Consolas</vt:lpstr>
      <vt:lpstr>Monaco</vt:lpstr>
      <vt:lpstr>Arial</vt:lpstr>
      <vt:lpstr>Mesh</vt:lpstr>
      <vt:lpstr>Quality: for(;;) {test; specify; code}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a COFOJA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Quality: ITERATIONS Contracts Tests</dc:title>
  <dc:creator>Pierre-Edouard Portier</dc:creator>
  <cp:lastModifiedBy>Pierre-Edouard Portier</cp:lastModifiedBy>
  <cp:revision>104</cp:revision>
  <dcterms:created xsi:type="dcterms:W3CDTF">2016-09-23T07:52:39Z</dcterms:created>
  <dcterms:modified xsi:type="dcterms:W3CDTF">2016-09-27T10:46:46Z</dcterms:modified>
</cp:coreProperties>
</file>