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7" r:id="rId3"/>
    <p:sldId id="298" r:id="rId4"/>
    <p:sldId id="299" r:id="rId5"/>
    <p:sldId id="300" r:id="rId6"/>
    <p:sldId id="311" r:id="rId7"/>
    <p:sldId id="312" r:id="rId8"/>
    <p:sldId id="313" r:id="rId9"/>
    <p:sldId id="302" r:id="rId10"/>
    <p:sldId id="303" r:id="rId11"/>
    <p:sldId id="304" r:id="rId12"/>
    <p:sldId id="306" r:id="rId13"/>
    <p:sldId id="307" r:id="rId14"/>
    <p:sldId id="305" r:id="rId15"/>
    <p:sldId id="309" r:id="rId16"/>
    <p:sldId id="308" r:id="rId17"/>
    <p:sldId id="310" r:id="rId1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E31A79"/>
    <a:srgbClr val="D7D7D7"/>
    <a:srgbClr val="E9E9E9"/>
    <a:srgbClr val="344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5" autoAdjust="0"/>
    <p:restoredTop sz="78686" autoAdjust="0"/>
  </p:normalViewPr>
  <p:slideViewPr>
    <p:cSldViewPr snapToGrid="0">
      <p:cViewPr varScale="1">
        <p:scale>
          <a:sx n="69" d="100"/>
          <a:sy n="69" d="100"/>
        </p:scale>
        <p:origin x="-1488" y="-90"/>
      </p:cViewPr>
      <p:guideLst>
        <p:guide orient="horz" pos="1800"/>
        <p:guide orient="horz" pos="303"/>
        <p:guide orient="horz" pos="3528"/>
        <p:guide orient="horz" pos="480"/>
        <p:guide orient="horz" pos="666"/>
        <p:guide pos="2880"/>
        <p:guide pos="295"/>
        <p:guide pos="1682"/>
        <p:guide pos="5436"/>
        <p:guide pos="1660"/>
        <p:guide pos="1978"/>
        <p:guide pos="2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CD17E-7792-423C-A5FF-233637580F29}" type="datetimeFigureOut">
              <a:rPr lang="fr-FR" smtClean="0"/>
              <a:t>31/05/2013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5E91-AB10-45DC-9A63-3DDD1BD85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69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903E2-2D59-404C-A559-13B191991CCB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4A1C41-4DEC-44C0-A725-02CD36318C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755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356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97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7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</a:t>
            </a:r>
            <a:r>
              <a:rPr lang="fr-FR" dirty="0" err="1" smtClean="0"/>
              <a:t>Slide</a:t>
            </a:r>
            <a:r>
              <a:rPr lang="fr-FR" dirty="0" smtClean="0"/>
              <a:t> de transition pour l’animation)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7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7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(</a:t>
            </a:r>
            <a:r>
              <a:rPr lang="fr-FR" dirty="0" err="1" smtClean="0"/>
              <a:t>Slide</a:t>
            </a:r>
            <a:r>
              <a:rPr lang="fr-FR" dirty="0" smtClean="0"/>
              <a:t> de transition pour l’animation)</a:t>
            </a:r>
          </a:p>
          <a:p>
            <a:endParaRPr lang="fr-FR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73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73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7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73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8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91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</a:t>
            </a:r>
            <a:r>
              <a:rPr lang="fr-FR" dirty="0" err="1" smtClean="0"/>
              <a:t>Slide</a:t>
            </a:r>
            <a:r>
              <a:rPr lang="fr-FR" dirty="0" smtClean="0"/>
              <a:t> de transition pour l’animation)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91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91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</a:t>
            </a:r>
            <a:r>
              <a:rPr lang="fr-FR" dirty="0" err="1" smtClean="0"/>
              <a:t>Slide</a:t>
            </a:r>
            <a:r>
              <a:rPr lang="fr-FR" dirty="0" smtClean="0"/>
              <a:t> de transition pour l’animation)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91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91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A1C41-4DEC-44C0-A725-02CD36318C1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91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flipV="1">
            <a:off x="5724525" y="3362325"/>
            <a:ext cx="2352675" cy="2352675"/>
          </a:xfrm>
          <a:prstGeom prst="line">
            <a:avLst/>
          </a:prstGeom>
          <a:ln>
            <a:solidFill>
              <a:srgbClr val="344447">
                <a:alpha val="14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5100" y="537940"/>
            <a:ext cx="6015012" cy="3600400"/>
          </a:xfrm>
        </p:spPr>
        <p:txBody>
          <a:bodyPr/>
          <a:lstStyle>
            <a:lvl1pPr algn="l">
              <a:lnSpc>
                <a:spcPts val="5000"/>
              </a:lnSpc>
              <a:defRPr sz="6600" b="0" cap="all" baseline="0">
                <a:solidFill>
                  <a:srgbClr val="344447"/>
                </a:solidFill>
                <a:latin typeface="Helvetica Neu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7800" y="3705004"/>
            <a:ext cx="6016488" cy="1460500"/>
          </a:xfrm>
        </p:spPr>
        <p:txBody>
          <a:bodyPr>
            <a:normAutofit/>
          </a:bodyPr>
          <a:lstStyle>
            <a:lvl1pPr marL="0" indent="0" algn="l">
              <a:lnSpc>
                <a:spcPts val="1500"/>
              </a:lnSpc>
              <a:buNone/>
              <a:defRPr sz="2000">
                <a:solidFill>
                  <a:srgbClr val="344447"/>
                </a:solidFill>
                <a:latin typeface="Helvetica Neu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5311775"/>
            <a:ext cx="21336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2900" y="5311775"/>
            <a:ext cx="28956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6382-204E-4AD3-9987-244C7667554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41638" y="598488"/>
            <a:ext cx="600392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4" y="460281"/>
            <a:ext cx="2749921" cy="952500"/>
          </a:xfrm>
        </p:spPr>
        <p:txBody>
          <a:bodyPr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94" y="1775942"/>
            <a:ext cx="2124109" cy="2803442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344447"/>
                </a:solidFill>
              </a:defRPr>
            </a:lvl1pPr>
            <a:lvl2pPr marL="0" indent="0">
              <a:buNone/>
              <a:defRPr sz="1400">
                <a:solidFill>
                  <a:srgbClr val="344447"/>
                </a:solidFill>
              </a:defRPr>
            </a:lvl2pPr>
            <a:lvl3pPr marL="0" indent="0">
              <a:buNone/>
              <a:defRPr sz="1400">
                <a:solidFill>
                  <a:srgbClr val="344447"/>
                </a:solidFill>
              </a:defRPr>
            </a:lvl3pPr>
            <a:lvl4pPr marL="0" indent="0">
              <a:buNone/>
              <a:defRPr sz="1400">
                <a:solidFill>
                  <a:srgbClr val="344447"/>
                </a:solidFill>
              </a:defRPr>
            </a:lvl4pPr>
            <a:lvl5pPr marL="0" indent="0">
              <a:buNone/>
              <a:defRPr sz="1400"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331066" y="977353"/>
            <a:ext cx="5104800" cy="33336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2560" y="1511301"/>
            <a:ext cx="2162690" cy="236384"/>
          </a:xfrm>
          <a:solidFill>
            <a:srgbClr val="E31A79"/>
          </a:solidFill>
        </p:spPr>
        <p:txBody>
          <a:bodyPr tIns="32400"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2pPr>
            <a:lvl3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3pPr>
            <a:lvl4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4pPr>
            <a:lvl5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3952-C175-46FB-8958-2BA35456C8A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01963" y="654050"/>
            <a:ext cx="57531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4" y="460281"/>
            <a:ext cx="2749921" cy="952500"/>
          </a:xfrm>
        </p:spPr>
        <p:txBody>
          <a:bodyPr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94" y="1775942"/>
            <a:ext cx="2124109" cy="2803442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344447"/>
                </a:solidFill>
              </a:defRPr>
            </a:lvl1pPr>
            <a:lvl2pPr marL="0" indent="0">
              <a:buNone/>
              <a:defRPr sz="1400">
                <a:solidFill>
                  <a:srgbClr val="344447"/>
                </a:solidFill>
              </a:defRPr>
            </a:lvl2pPr>
            <a:lvl3pPr marL="0" indent="0">
              <a:buNone/>
              <a:defRPr sz="1400">
                <a:solidFill>
                  <a:srgbClr val="344447"/>
                </a:solidFill>
              </a:defRPr>
            </a:lvl3pPr>
            <a:lvl4pPr marL="0" indent="0">
              <a:buNone/>
              <a:defRPr sz="1400">
                <a:solidFill>
                  <a:srgbClr val="344447"/>
                </a:solidFill>
              </a:defRPr>
            </a:lvl4pPr>
            <a:lvl5pPr marL="0" indent="0">
              <a:buNone/>
              <a:defRPr sz="1400"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2560" y="1511301"/>
            <a:ext cx="2162690" cy="236384"/>
          </a:xfrm>
          <a:solidFill>
            <a:srgbClr val="E31A79"/>
          </a:solidFill>
        </p:spPr>
        <p:txBody>
          <a:bodyPr tIns="32400"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2pPr>
            <a:lvl3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3pPr>
            <a:lvl4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4pPr>
            <a:lvl5pPr marL="0" indent="0">
              <a:buNone/>
              <a:defRPr sz="1200" cap="all" baseline="0">
                <a:solidFill>
                  <a:schemeClr val="bg1"/>
                </a:solidFill>
                <a:latin typeface="Helvetica Neue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133724" y="1072022"/>
            <a:ext cx="5398217" cy="3890809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67ED-F753-4A4B-95F0-184EF6697B4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55FC-7CA7-45FD-A429-925D02E54A3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699" y="460281"/>
            <a:ext cx="5911515" cy="952500"/>
          </a:xfrm>
        </p:spPr>
        <p:txBody>
          <a:bodyPr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700" y="1333501"/>
            <a:ext cx="5910894" cy="3612231"/>
          </a:xfrm>
        </p:spPr>
        <p:txBody>
          <a:bodyPr/>
          <a:lstStyle>
            <a:lvl1pPr marL="342900" indent="-342900">
              <a:buFont typeface="Wingdings" pitchFamily="2" charset="2"/>
              <a:buChar char="q"/>
              <a:defRPr>
                <a:solidFill>
                  <a:srgbClr val="344447"/>
                </a:solidFill>
              </a:defRPr>
            </a:lvl1pPr>
            <a:lvl2pPr marL="800100" indent="-342900">
              <a:buFont typeface="Courier New" pitchFamily="49" charset="0"/>
              <a:buChar char="o"/>
              <a:defRPr>
                <a:solidFill>
                  <a:srgbClr val="344447"/>
                </a:solidFill>
              </a:defRPr>
            </a:lvl2pPr>
            <a:lvl3pPr marL="1257300" indent="-342900">
              <a:buFont typeface="Wingdings" pitchFamily="2" charset="2"/>
              <a:buChar char="§"/>
              <a:defRPr>
                <a:solidFill>
                  <a:srgbClr val="344447"/>
                </a:solidFill>
              </a:defRPr>
            </a:lvl3pPr>
            <a:lvl4pPr marL="1714500" indent="-342900">
              <a:buFont typeface="Arial" pitchFamily="34" charset="0"/>
              <a:buChar char="•"/>
              <a:defRPr>
                <a:solidFill>
                  <a:srgbClr val="344447"/>
                </a:solidFill>
              </a:defRPr>
            </a:lvl4pPr>
            <a:lvl5pPr marL="2171700" indent="-342900">
              <a:buFont typeface="Wingdings" pitchFamily="2" charset="2"/>
              <a:buChar char="Ø"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8100" y="5487988"/>
            <a:ext cx="1701800" cy="265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6600" y="5462588"/>
            <a:ext cx="28956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83500" y="5461000"/>
            <a:ext cx="100330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67F4-940E-4ED7-8AE2-865DB351D3F5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18900000">
            <a:off x="277536" y="2745580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 rot="18900000">
            <a:off x="729853" y="2620006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 rot="18900000">
            <a:off x="962296" y="2715100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 rot="18900000">
            <a:off x="975623" y="3028439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 rot="18900000">
            <a:off x="1505813" y="2827572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 rot="18900000">
            <a:off x="1621631" y="303849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 rot="18900000">
            <a:off x="2080848" y="290681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 rot="18900000">
            <a:off x="2117335" y="3198213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 rot="18900000">
            <a:off x="2706909" y="293455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 rot="18900000">
            <a:off x="3161778" y="2808983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 rot="18900000">
            <a:off x="3243154" y="3057696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 rot="18900000">
            <a:off x="3580199" y="3049168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/>
          </p:nvPr>
        </p:nvSpPr>
        <p:spPr>
          <a:xfrm rot="18900000">
            <a:off x="4213661" y="2745581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/>
          </p:nvPr>
        </p:nvSpPr>
        <p:spPr>
          <a:xfrm rot="18900000">
            <a:off x="4651532" y="2635852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7"/>
          </p:nvPr>
        </p:nvSpPr>
        <p:spPr>
          <a:xfrm rot="18900000">
            <a:off x="4996257" y="2620305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8"/>
          </p:nvPr>
        </p:nvSpPr>
        <p:spPr>
          <a:xfrm rot="18900000">
            <a:off x="5200247" y="2745581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9"/>
          </p:nvPr>
        </p:nvSpPr>
        <p:spPr>
          <a:xfrm rot="18900000">
            <a:off x="5613650" y="2663589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0"/>
          </p:nvPr>
        </p:nvSpPr>
        <p:spPr>
          <a:xfrm rot="18900000">
            <a:off x="6070730" y="2538015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1"/>
          </p:nvPr>
        </p:nvSpPr>
        <p:spPr>
          <a:xfrm rot="18900000">
            <a:off x="6305725" y="2633109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2"/>
          </p:nvPr>
        </p:nvSpPr>
        <p:spPr>
          <a:xfrm rot="18900000">
            <a:off x="6285028" y="2983025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3"/>
          </p:nvPr>
        </p:nvSpPr>
        <p:spPr>
          <a:xfrm rot="18900000">
            <a:off x="6727510" y="2869938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4"/>
          </p:nvPr>
        </p:nvSpPr>
        <p:spPr>
          <a:xfrm rot="18900000">
            <a:off x="7182379" y="2745581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5"/>
          </p:nvPr>
        </p:nvSpPr>
        <p:spPr>
          <a:xfrm rot="18900000">
            <a:off x="-1295110" y="2671213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6"/>
          </p:nvPr>
        </p:nvSpPr>
        <p:spPr>
          <a:xfrm rot="18900000">
            <a:off x="-1060115" y="276630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37"/>
          </p:nvPr>
        </p:nvSpPr>
        <p:spPr>
          <a:xfrm rot="18900000">
            <a:off x="-649215" y="2684626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8"/>
          </p:nvPr>
        </p:nvSpPr>
        <p:spPr>
          <a:xfrm rot="18900000">
            <a:off x="-638330" y="3003136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9"/>
          </p:nvPr>
        </p:nvSpPr>
        <p:spPr>
          <a:xfrm rot="18900000">
            <a:off x="-183461" y="2878779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0"/>
          </p:nvPr>
        </p:nvSpPr>
        <p:spPr>
          <a:xfrm rot="18900000">
            <a:off x="7686162" y="257367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41"/>
          </p:nvPr>
        </p:nvSpPr>
        <p:spPr>
          <a:xfrm rot="18900000">
            <a:off x="7767538" y="2822390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42"/>
          </p:nvPr>
        </p:nvSpPr>
        <p:spPr>
          <a:xfrm rot="18900000">
            <a:off x="8104583" y="2813862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3"/>
          </p:nvPr>
        </p:nvSpPr>
        <p:spPr>
          <a:xfrm rot="18900000">
            <a:off x="8738045" y="2510275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cap="all" baseline="0">
                <a:solidFill>
                  <a:schemeClr val="bg1"/>
                </a:solidFill>
                <a:latin typeface="Helvetica Neue" pitchFamily="2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243B-9901-4C7D-8B2B-BE547208EA9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69" y="462634"/>
            <a:ext cx="8229600" cy="952500"/>
          </a:xfrm>
        </p:spPr>
        <p:txBody>
          <a:bodyPr/>
          <a:lstStyle>
            <a:lvl1pPr>
              <a:lnSpc>
                <a:spcPts val="23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48462" y="1414800"/>
            <a:ext cx="2516188" cy="318135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48462" y="1737083"/>
            <a:ext cx="3730251" cy="318135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48463" y="2064129"/>
            <a:ext cx="3069028" cy="318135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448462" y="2391175"/>
            <a:ext cx="4123538" cy="318135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448462" y="2713458"/>
            <a:ext cx="3924435" cy="318135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448462" y="3035741"/>
            <a:ext cx="2691613" cy="318135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448462" y="3358024"/>
            <a:ext cx="3400867" cy="318135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448462" y="3680307"/>
            <a:ext cx="3083777" cy="318135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448462" y="4007350"/>
            <a:ext cx="2346357" cy="318135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63207" y="1335087"/>
            <a:ext cx="3466443" cy="368622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EE39-8261-4A4D-8A82-5A090C6D5E8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333501"/>
            <a:ext cx="5007077" cy="3612231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5F57-EADA-4F83-9B91-3A502BE26D5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25" y="2011363"/>
            <a:ext cx="2454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978" y="1333502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2964" y="1335088"/>
            <a:ext cx="2520000" cy="1600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519524" y="3240955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410510" y="3242541"/>
            <a:ext cx="2520000" cy="1600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BF69-BB03-43A7-BA03-8D2C7194845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273" y="1684622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3259" y="1686208"/>
            <a:ext cx="2520000" cy="1600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99819" y="3562815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090805" y="3564401"/>
            <a:ext cx="2520000" cy="1600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361042" y="1690722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58588" y="3568915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358775" y="1408395"/>
            <a:ext cx="2516188" cy="216000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3205910" y="1414495"/>
            <a:ext cx="2516188" cy="216000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091517" y="1405961"/>
            <a:ext cx="2516188" cy="216000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364875" y="3279864"/>
            <a:ext cx="2516188" cy="216000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3212010" y="3285964"/>
            <a:ext cx="2516188" cy="216000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6097617" y="3277430"/>
            <a:ext cx="2516188" cy="216000"/>
          </a:xfrm>
          <a:solidFill>
            <a:srgbClr val="E31A79"/>
          </a:solidFill>
        </p:spPr>
        <p:txBody>
          <a:bodyPr anchor="ctr">
            <a:noAutofit/>
          </a:bodyPr>
          <a:lstStyle>
            <a:lvl1pPr>
              <a:buNone/>
              <a:defRPr sz="1100" cap="all" baseline="0">
                <a:solidFill>
                  <a:schemeClr val="bg1"/>
                </a:solidFill>
                <a:latin typeface="Helvetica Neue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F396-E3AC-481B-88F6-CD2403F80D9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7E6C-19B8-46F9-BC1C-25FBA209467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63715" y="2073833"/>
            <a:ext cx="4489450" cy="3006181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57663" y="1320278"/>
            <a:ext cx="4427537" cy="415925"/>
          </a:xfrm>
        </p:spPr>
        <p:txBody>
          <a:bodyPr>
            <a:noAutofit/>
          </a:bodyPr>
          <a:lstStyle>
            <a:lvl1pPr>
              <a:buNone/>
              <a:defRPr sz="1600" cap="all" baseline="0">
                <a:latin typeface="Helvetica Neue" pitchFamily="2" charset="0"/>
              </a:defRPr>
            </a:lvl1pPr>
            <a:lvl2pPr>
              <a:buNone/>
              <a:defRPr sz="1600" cap="all" baseline="0">
                <a:latin typeface="Helvetica Neue" pitchFamily="2" charset="0"/>
              </a:defRPr>
            </a:lvl2pPr>
            <a:lvl3pPr>
              <a:buNone/>
              <a:defRPr sz="1600" cap="all" baseline="0">
                <a:latin typeface="Helvetica Neue" pitchFamily="2" charset="0"/>
              </a:defRPr>
            </a:lvl3pPr>
            <a:lvl4pPr>
              <a:buNone/>
              <a:defRPr sz="1600" cap="all" baseline="0">
                <a:latin typeface="Helvetica Neue" pitchFamily="2" charset="0"/>
              </a:defRPr>
            </a:lvl4pPr>
            <a:lvl5pPr>
              <a:buNone/>
              <a:defRPr sz="1600" cap="all" baseline="0">
                <a:latin typeface="Helvetica Neue" pitchFamily="2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66124" y="1658952"/>
            <a:ext cx="4427537" cy="415925"/>
          </a:xfrm>
        </p:spPr>
        <p:txBody>
          <a:bodyPr>
            <a:noAutofit/>
          </a:bodyPr>
          <a:lstStyle>
            <a:lvl1pPr>
              <a:buNone/>
              <a:defRPr sz="1600" cap="none" baseline="0">
                <a:solidFill>
                  <a:schemeClr val="bg1">
                    <a:lumMod val="50000"/>
                  </a:schemeClr>
                </a:solidFill>
                <a:latin typeface="Helvetica Neue" pitchFamily="2" charset="0"/>
              </a:defRPr>
            </a:lvl1pPr>
            <a:lvl2pPr>
              <a:buNone/>
              <a:defRPr sz="1600" cap="all" baseline="0">
                <a:latin typeface="Helvetica Neue" pitchFamily="2" charset="0"/>
              </a:defRPr>
            </a:lvl2pPr>
            <a:lvl3pPr>
              <a:buNone/>
              <a:defRPr sz="1600" cap="all" baseline="0">
                <a:latin typeface="Helvetica Neue" pitchFamily="2" charset="0"/>
              </a:defRPr>
            </a:lvl3pPr>
            <a:lvl4pPr>
              <a:buNone/>
              <a:defRPr sz="1600" cap="all" baseline="0">
                <a:latin typeface="Helvetica Neue" pitchFamily="2" charset="0"/>
              </a:defRPr>
            </a:lvl4pPr>
            <a:lvl5pPr>
              <a:buNone/>
              <a:defRPr sz="1600" cap="all" baseline="0">
                <a:latin typeface="Helvetica Neue" pitchFamily="2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0CBB-444A-45FF-9D67-77DA47DD53B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450850" y="0"/>
            <a:ext cx="307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5249" y="381000"/>
            <a:ext cx="5954713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35249" y="1333500"/>
            <a:ext cx="595471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09CAA8-E989-41B5-8DFD-91F3B4C0AB8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938" y="463550"/>
            <a:ext cx="354013" cy="133350"/>
          </a:xfrm>
          <a:prstGeom prst="rect">
            <a:avLst/>
          </a:prstGeom>
          <a:solidFill>
            <a:srgbClr val="E3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057275"/>
            <a:ext cx="2635250" cy="465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311150" y="460375"/>
            <a:ext cx="2216150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cap="all">
                <a:solidFill>
                  <a:srgbClr val="344447"/>
                </a:solidFill>
                <a:latin typeface="Helvetica Neue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4447"/>
                </a:solidFill>
                <a:latin typeface="Helvetica Neue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4447"/>
                </a:solidFill>
                <a:latin typeface="Helvetica Neue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4447"/>
                </a:solidFill>
                <a:latin typeface="Helvetica Neue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4447"/>
                </a:solidFill>
                <a:latin typeface="Helvetica Neue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4447"/>
                </a:solidFill>
                <a:latin typeface="Helvetica Neue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4447"/>
                </a:solidFill>
                <a:latin typeface="Helvetica Neue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4447"/>
                </a:solidFill>
                <a:latin typeface="Helvetica Neue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4447"/>
                </a:solidFill>
                <a:latin typeface="Helvetica Neue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Eyeschool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2700" y="5514975"/>
            <a:ext cx="913130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5"/>
          <a:srcRect l="11362" t="10194" r="11362" b="9558"/>
          <a:stretch>
            <a:fillRect/>
          </a:stretch>
        </p:blipFill>
        <p:spPr bwMode="auto">
          <a:xfrm>
            <a:off x="157163" y="4051300"/>
            <a:ext cx="10144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175" y="5103813"/>
            <a:ext cx="14351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39713" y="3395663"/>
            <a:ext cx="9413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LOGO SYNERLOG BLEU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93675" y="2800350"/>
            <a:ext cx="952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19063" y="2408238"/>
            <a:ext cx="143986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4763" y="1247775"/>
            <a:ext cx="769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e 30"/>
          <p:cNvGrpSpPr>
            <a:grpSpLocks noChangeAspect="1"/>
          </p:cNvGrpSpPr>
          <p:nvPr userDrawn="1"/>
        </p:nvGrpSpPr>
        <p:grpSpPr bwMode="auto">
          <a:xfrm>
            <a:off x="827088" y="1265238"/>
            <a:ext cx="1541462" cy="720725"/>
            <a:chOff x="28259" y="45340"/>
            <a:chExt cx="2155637" cy="1007396"/>
          </a:xfrm>
        </p:grpSpPr>
        <p:pic>
          <p:nvPicPr>
            <p:cNvPr id="19" name="Image 31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8259" y="45340"/>
              <a:ext cx="2056160" cy="789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 32"/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8259" y="908736"/>
              <a:ext cx="2155637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62" r:id="rId6"/>
    <p:sldLayoutId id="2147483656" r:id="rId7"/>
    <p:sldLayoutId id="2147483655" r:id="rId8"/>
    <p:sldLayoutId id="2147483654" r:id="rId9"/>
    <p:sldLayoutId id="2147483663" r:id="rId10"/>
    <p:sldLayoutId id="2147483664" r:id="rId11"/>
    <p:sldLayoutId id="214748365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 kern="1200" cap="all">
          <a:solidFill>
            <a:srgbClr val="344447"/>
          </a:solidFill>
          <a:latin typeface="Helvetica Neue" pitchFamily="2" charset="0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344447"/>
          </a:solidFill>
          <a:latin typeface="Helvetica Neue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344447"/>
          </a:solidFill>
          <a:latin typeface="Helvetica Neue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344447"/>
          </a:solidFill>
          <a:latin typeface="Helvetica Neue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344447"/>
          </a:solidFill>
          <a:latin typeface="Helvetica Neue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344447"/>
          </a:solidFill>
          <a:latin typeface="Helvetica Neue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344447"/>
          </a:solidFill>
          <a:latin typeface="Helvetica Neue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344447"/>
          </a:solidFill>
          <a:latin typeface="Helvetica Neue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344447"/>
          </a:solidFill>
          <a:latin typeface="Helvetica Neu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444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4444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4444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4444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444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Eyeschool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b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dispositif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d’aide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la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scolarisation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Mathieu </a:t>
            </a:r>
            <a:r>
              <a:rPr lang="fr-FR" dirty="0" err="1"/>
              <a:t>Muratet</a:t>
            </a:r>
            <a:r>
              <a:rPr lang="fr-FR" dirty="0"/>
              <a:t>, Kevin Le </a:t>
            </a:r>
            <a:r>
              <a:rPr lang="fr-FR" dirty="0" err="1"/>
              <a:t>Coz</a:t>
            </a:r>
            <a:r>
              <a:rPr lang="fr-FR" dirty="0"/>
              <a:t>, Nathalie Louis, Joseph Colineau, Serge </a:t>
            </a:r>
            <a:r>
              <a:rPr lang="fr-FR" dirty="0" err="1"/>
              <a:t>Ebersold</a:t>
            </a:r>
            <a:r>
              <a:rPr lang="fr-FR" dirty="0"/>
              <a:t>, Patrice Renaud, Jawad </a:t>
            </a:r>
            <a:r>
              <a:rPr lang="fr-FR" dirty="0" err="1"/>
              <a:t>Hajjam</a:t>
            </a:r>
            <a:r>
              <a:rPr lang="fr-FR" dirty="0"/>
              <a:t>, Sylvie </a:t>
            </a:r>
            <a:r>
              <a:rPr lang="fr-FR" dirty="0" smtClean="0"/>
              <a:t>Erve</a:t>
            </a:r>
          </a:p>
          <a:p>
            <a:endParaRPr lang="fr-FR" dirty="0"/>
          </a:p>
          <a:p>
            <a:pPr algn="ctr"/>
            <a:r>
              <a:rPr lang="fr-FR" dirty="0"/>
              <a:t>Atelier 3 : EIAH et Handicap</a:t>
            </a:r>
          </a:p>
          <a:p>
            <a:pPr algn="ctr"/>
            <a:r>
              <a:rPr lang="fr-FR" dirty="0"/>
              <a:t>EIAH 2013 – Toulouse – 28 mai 2013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5367" name="ZoneTexte 8"/>
          <p:cNvSpPr txBox="1">
            <a:spLocks noChangeArrowheads="1"/>
          </p:cNvSpPr>
          <p:nvPr/>
        </p:nvSpPr>
        <p:spPr bwMode="auto">
          <a:xfrm>
            <a:off x="2635250" y="285432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>
              <a:solidFill>
                <a:srgbClr val="17375E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dispositif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Utilisation de composants matériels ordinaires</a:t>
            </a:r>
          </a:p>
          <a:p>
            <a:r>
              <a:rPr lang="fr-FR" dirty="0" smtClean="0"/>
              <a:t>Interopérabilité avec des dispositifs de capture numérique</a:t>
            </a:r>
          </a:p>
          <a:p>
            <a:r>
              <a:rPr lang="fr-FR" dirty="0" smtClean="0"/>
              <a:t>Lanceur </a:t>
            </a:r>
            <a:r>
              <a:rPr lang="fr-FR" dirty="0" err="1" smtClean="0"/>
              <a:t>EyeSchool</a:t>
            </a:r>
            <a:endParaRPr lang="fr-FR" dirty="0" smtClean="0"/>
          </a:p>
          <a:p>
            <a:pPr lvl="1"/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Prise de note</a:t>
            </a:r>
          </a:p>
          <a:p>
            <a:pPr lvl="1"/>
            <a:r>
              <a:rPr lang="fr-FR" dirty="0" smtClean="0"/>
              <a:t>Les logiciels fournis avec</a:t>
            </a:r>
            <a:br>
              <a:rPr lang="fr-FR" dirty="0" smtClean="0"/>
            </a:br>
            <a:r>
              <a:rPr lang="fr-FR" dirty="0" smtClean="0"/>
              <a:t>les matériels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23" y="2427002"/>
            <a:ext cx="1448052" cy="22710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2775144"/>
            <a:ext cx="1524000" cy="4191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4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dispositif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Hypothèse formulée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Ce dispositif « </a:t>
            </a:r>
            <a:r>
              <a:rPr lang="fr-FR" dirty="0" err="1" smtClean="0"/>
              <a:t>EyeSchool</a:t>
            </a:r>
            <a:r>
              <a:rPr lang="fr-FR" dirty="0" smtClean="0"/>
              <a:t> » dont certaines briques</a:t>
            </a:r>
          </a:p>
          <a:p>
            <a:pPr marL="0" indent="0" algn="ctr">
              <a:buNone/>
            </a:pPr>
            <a:r>
              <a:rPr lang="fr-FR" dirty="0" smtClean="0"/>
              <a:t>ont été initialement conçues pour des déficients visuels peut être aussi utile pour les déficients auditifs</a:t>
            </a:r>
          </a:p>
          <a:p>
            <a:pPr marL="0" indent="0" algn="ctr">
              <a:buNone/>
            </a:pPr>
            <a:r>
              <a:rPr lang="fr-FR" dirty="0" smtClean="0"/>
              <a:t>et les « </a:t>
            </a:r>
            <a:r>
              <a:rPr lang="fr-FR" dirty="0" err="1" smtClean="0"/>
              <a:t>Dys</a:t>
            </a:r>
            <a:r>
              <a:rPr lang="fr-FR" dirty="0" smtClean="0"/>
              <a:t> » (Dyslexique, Dysphasique et Dyspraxique).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2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tude passée et à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9700" y="1333501"/>
            <a:ext cx="5910894" cy="3898899"/>
          </a:xfrm>
        </p:spPr>
        <p:txBody>
          <a:bodyPr/>
          <a:lstStyle/>
          <a:p>
            <a:r>
              <a:rPr lang="fr-FR" dirty="0" smtClean="0"/>
              <a:t>Etude passée</a:t>
            </a:r>
          </a:p>
          <a:p>
            <a:pPr lvl="1"/>
            <a:r>
              <a:rPr lang="fr-FR" dirty="0" smtClean="0"/>
              <a:t>25 élèves</a:t>
            </a:r>
          </a:p>
          <a:p>
            <a:pPr lvl="1"/>
            <a:r>
              <a:rPr lang="fr-FR" dirty="0" smtClean="0"/>
              <a:t>Version 1 du lanceur </a:t>
            </a:r>
            <a:r>
              <a:rPr lang="fr-FR" dirty="0" err="1" smtClean="0"/>
              <a:t>EyeSchool</a:t>
            </a:r>
            <a:endParaRPr lang="fr-FR" dirty="0" smtClean="0"/>
          </a:p>
          <a:p>
            <a:pPr lvl="1"/>
            <a:r>
              <a:rPr lang="fr-FR" dirty="0"/>
              <a:t>Recueil de données : TICEVAL</a:t>
            </a:r>
          </a:p>
          <a:p>
            <a:pPr lvl="2"/>
            <a:r>
              <a:rPr lang="fr-FR" dirty="0"/>
              <a:t>Usage des logiciels</a:t>
            </a:r>
          </a:p>
          <a:p>
            <a:pPr lvl="2"/>
            <a:r>
              <a:rPr lang="fr-FR" dirty="0"/>
              <a:t>Usage des matériels</a:t>
            </a:r>
          </a:p>
          <a:p>
            <a:pPr lvl="2"/>
            <a:r>
              <a:rPr lang="fr-FR" dirty="0"/>
              <a:t>Impact sur l’organisation </a:t>
            </a:r>
            <a:r>
              <a:rPr lang="fr-FR" dirty="0" smtClean="0"/>
              <a:t>scolaire et extrascolaire</a:t>
            </a:r>
            <a:endParaRPr lang="fr-FR" dirty="0"/>
          </a:p>
          <a:p>
            <a:pPr lvl="2"/>
            <a:r>
              <a:rPr lang="fr-FR" dirty="0"/>
              <a:t>Impact sociétal</a:t>
            </a:r>
          </a:p>
          <a:p>
            <a:pPr lvl="2"/>
            <a:r>
              <a:rPr lang="fr-FR" dirty="0"/>
              <a:t>Modèle économique</a:t>
            </a:r>
          </a:p>
          <a:p>
            <a:pPr lvl="2"/>
            <a:r>
              <a:rPr lang="fr-FR" dirty="0" smtClean="0"/>
              <a:t>Ethique </a:t>
            </a:r>
            <a:r>
              <a:rPr lang="fr-FR" dirty="0"/>
              <a:t>/ </a:t>
            </a:r>
            <a:r>
              <a:rPr lang="fr-FR" dirty="0" smtClean="0"/>
              <a:t>risques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7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tude passée et à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9700" y="1333501"/>
            <a:ext cx="5910894" cy="3898899"/>
          </a:xfrm>
        </p:spPr>
        <p:txBody>
          <a:bodyPr/>
          <a:lstStyle/>
          <a:p>
            <a:r>
              <a:rPr lang="fr-FR" dirty="0" smtClean="0"/>
              <a:t>Etude passée</a:t>
            </a:r>
          </a:p>
          <a:p>
            <a:pPr lvl="1"/>
            <a:r>
              <a:rPr lang="fr-FR" dirty="0" smtClean="0"/>
              <a:t>25 élèves</a:t>
            </a:r>
          </a:p>
          <a:p>
            <a:pPr lvl="1"/>
            <a:r>
              <a:rPr lang="fr-FR" dirty="0" smtClean="0"/>
              <a:t>Version 1 du lanceur </a:t>
            </a:r>
            <a:r>
              <a:rPr lang="fr-FR" dirty="0" err="1" smtClean="0"/>
              <a:t>EyeSchool</a:t>
            </a:r>
            <a:endParaRPr lang="fr-FR" dirty="0" smtClean="0"/>
          </a:p>
          <a:p>
            <a:pPr lvl="1"/>
            <a:r>
              <a:rPr lang="fr-FR" dirty="0"/>
              <a:t>Recueil de données : TICEVAL</a:t>
            </a:r>
          </a:p>
          <a:p>
            <a:pPr lvl="2"/>
            <a:r>
              <a:rPr lang="fr-FR" dirty="0"/>
              <a:t>Usage des logiciels</a:t>
            </a:r>
          </a:p>
          <a:p>
            <a:pPr lvl="2"/>
            <a:r>
              <a:rPr lang="fr-FR" dirty="0"/>
              <a:t>Usage des matériels</a:t>
            </a:r>
          </a:p>
          <a:p>
            <a:pPr lvl="2"/>
            <a:r>
              <a:rPr lang="fr-FR" dirty="0"/>
              <a:t>Impact sur </a:t>
            </a:r>
            <a:r>
              <a:rPr lang="fr-FR" dirty="0" smtClean="0"/>
              <a:t>l’organisation scolaire et extrascolaire</a:t>
            </a:r>
            <a:endParaRPr lang="fr-FR" dirty="0"/>
          </a:p>
          <a:p>
            <a:pPr lvl="2"/>
            <a:r>
              <a:rPr lang="fr-FR" dirty="0"/>
              <a:t>Impact sociétal</a:t>
            </a:r>
          </a:p>
          <a:p>
            <a:pPr lvl="2"/>
            <a:r>
              <a:rPr lang="fr-FR" dirty="0"/>
              <a:t>Modèle économique</a:t>
            </a:r>
          </a:p>
          <a:p>
            <a:pPr lvl="2"/>
            <a:r>
              <a:rPr lang="fr-FR" dirty="0" smtClean="0"/>
              <a:t>Ethique </a:t>
            </a:r>
            <a:r>
              <a:rPr lang="fr-FR" dirty="0"/>
              <a:t>/ </a:t>
            </a:r>
            <a:r>
              <a:rPr lang="fr-FR" dirty="0" smtClean="0"/>
              <a:t>risques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679700" y="1333501"/>
            <a:ext cx="5910894" cy="332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Etude passée</a:t>
            </a:r>
          </a:p>
          <a:p>
            <a:pPr lvl="1"/>
            <a:r>
              <a:rPr lang="fr-FR" dirty="0" smtClean="0"/>
              <a:t>25 élèves</a:t>
            </a:r>
          </a:p>
          <a:p>
            <a:pPr lvl="1"/>
            <a:r>
              <a:rPr lang="fr-FR" dirty="0" smtClean="0"/>
              <a:t>Version 1 du lanceur </a:t>
            </a:r>
            <a:r>
              <a:rPr lang="fr-FR" dirty="0" err="1" smtClean="0"/>
              <a:t>EyeSchool</a:t>
            </a:r>
            <a:endParaRPr lang="fr-FR" dirty="0" smtClean="0"/>
          </a:p>
          <a:p>
            <a:pPr lvl="1"/>
            <a:r>
              <a:rPr lang="fr-FR" dirty="0" smtClean="0"/>
              <a:t>Résultats</a:t>
            </a:r>
          </a:p>
          <a:p>
            <a:pPr lvl="2"/>
            <a:r>
              <a:rPr lang="fr-FR" dirty="0" smtClean="0"/>
              <a:t>Modalités d’usage</a:t>
            </a:r>
          </a:p>
          <a:p>
            <a:pPr lvl="2"/>
            <a:r>
              <a:rPr lang="fr-FR" dirty="0" smtClean="0"/>
              <a:t>Accueil par les professeurs et camarades</a:t>
            </a:r>
          </a:p>
          <a:p>
            <a:pPr lvl="2"/>
            <a:r>
              <a:rPr lang="fr-FR" dirty="0" smtClean="0"/>
              <a:t>Installation du matériel</a:t>
            </a:r>
          </a:p>
          <a:p>
            <a:pPr lvl="2"/>
            <a:r>
              <a:rPr lang="fr-FR" dirty="0" smtClean="0"/>
              <a:t>Transport du matériel</a:t>
            </a:r>
          </a:p>
          <a:p>
            <a:pPr lvl="2"/>
            <a:r>
              <a:rPr lang="fr-FR" dirty="0" smtClean="0"/>
              <a:t>Peu de données pour les déficients auditifs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6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tude passée et à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9700" y="1333501"/>
            <a:ext cx="5910894" cy="3936999"/>
          </a:xfrm>
        </p:spPr>
        <p:txBody>
          <a:bodyPr/>
          <a:lstStyle/>
          <a:p>
            <a:r>
              <a:rPr lang="fr-FR" dirty="0" smtClean="0"/>
              <a:t>Etude passée</a:t>
            </a:r>
          </a:p>
          <a:p>
            <a:pPr lvl="1"/>
            <a:r>
              <a:rPr lang="fr-FR" dirty="0" smtClean="0"/>
              <a:t>25 élèves</a:t>
            </a:r>
          </a:p>
          <a:p>
            <a:pPr lvl="1"/>
            <a:r>
              <a:rPr lang="fr-FR" dirty="0" smtClean="0"/>
              <a:t>Version 1 du lanceur </a:t>
            </a:r>
            <a:r>
              <a:rPr lang="fr-FR" dirty="0" err="1" smtClean="0"/>
              <a:t>EyeSchool</a:t>
            </a:r>
            <a:endParaRPr lang="fr-FR" dirty="0" smtClean="0"/>
          </a:p>
          <a:p>
            <a:pPr lvl="1"/>
            <a:r>
              <a:rPr lang="fr-FR" dirty="0"/>
              <a:t>Résultats</a:t>
            </a:r>
          </a:p>
          <a:p>
            <a:pPr lvl="2"/>
            <a:r>
              <a:rPr lang="fr-FR" dirty="0" smtClean="0"/>
              <a:t>Modalités d’usage</a:t>
            </a:r>
            <a:endParaRPr lang="fr-FR" dirty="0"/>
          </a:p>
          <a:p>
            <a:pPr lvl="2"/>
            <a:r>
              <a:rPr lang="fr-FR" dirty="0"/>
              <a:t>Accueil par les professeurs et camarades</a:t>
            </a:r>
          </a:p>
          <a:p>
            <a:pPr lvl="2"/>
            <a:r>
              <a:rPr lang="fr-FR" dirty="0"/>
              <a:t>Installation du matériel</a:t>
            </a:r>
          </a:p>
          <a:p>
            <a:pPr lvl="2"/>
            <a:r>
              <a:rPr lang="fr-FR" dirty="0"/>
              <a:t>Transport du </a:t>
            </a:r>
            <a:r>
              <a:rPr lang="fr-FR" dirty="0" smtClean="0"/>
              <a:t>matériel</a:t>
            </a:r>
          </a:p>
          <a:p>
            <a:pPr lvl="2"/>
            <a:r>
              <a:rPr lang="fr-FR" dirty="0" smtClean="0"/>
              <a:t>Peu </a:t>
            </a:r>
            <a:r>
              <a:rPr lang="fr-FR" dirty="0"/>
              <a:t>de données pour les déficients auditifs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5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tude passée et à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9700" y="1333501"/>
            <a:ext cx="5910894" cy="3936999"/>
          </a:xfrm>
        </p:spPr>
        <p:txBody>
          <a:bodyPr/>
          <a:lstStyle/>
          <a:p>
            <a:r>
              <a:rPr lang="fr-FR" dirty="0" smtClean="0"/>
              <a:t>Etude passée</a:t>
            </a:r>
          </a:p>
          <a:p>
            <a:pPr lvl="1"/>
            <a:r>
              <a:rPr lang="fr-FR" dirty="0" smtClean="0"/>
              <a:t>25 élèves</a:t>
            </a:r>
          </a:p>
          <a:p>
            <a:pPr lvl="1"/>
            <a:r>
              <a:rPr lang="fr-FR" dirty="0" smtClean="0"/>
              <a:t>Version 1 du lanceur </a:t>
            </a:r>
            <a:r>
              <a:rPr lang="fr-FR" dirty="0" err="1" smtClean="0"/>
              <a:t>EyeSchool</a:t>
            </a:r>
            <a:endParaRPr lang="fr-FR" dirty="0" smtClean="0"/>
          </a:p>
          <a:p>
            <a:pPr lvl="1"/>
            <a:r>
              <a:rPr lang="fr-FR" dirty="0"/>
              <a:t>Résultats</a:t>
            </a:r>
          </a:p>
          <a:p>
            <a:pPr lvl="2"/>
            <a:r>
              <a:rPr lang="fr-FR" dirty="0" smtClean="0"/>
              <a:t>Modalités </a:t>
            </a:r>
            <a:r>
              <a:rPr lang="fr-FR" dirty="0"/>
              <a:t>d’usage</a:t>
            </a:r>
          </a:p>
          <a:p>
            <a:pPr lvl="2"/>
            <a:r>
              <a:rPr lang="fr-FR" dirty="0"/>
              <a:t>Accueil par les professeurs et camarades</a:t>
            </a:r>
          </a:p>
          <a:p>
            <a:pPr lvl="2"/>
            <a:r>
              <a:rPr lang="fr-FR" dirty="0"/>
              <a:t>Installation du matériel</a:t>
            </a:r>
          </a:p>
          <a:p>
            <a:pPr lvl="2"/>
            <a:r>
              <a:rPr lang="fr-FR" dirty="0"/>
              <a:t>Transport du matériel</a:t>
            </a:r>
          </a:p>
          <a:p>
            <a:pPr lvl="2"/>
            <a:r>
              <a:rPr lang="fr-FR" dirty="0" smtClean="0"/>
              <a:t>Peu </a:t>
            </a:r>
            <a:r>
              <a:rPr lang="fr-FR" dirty="0"/>
              <a:t>de données pour les déficients auditifs</a:t>
            </a:r>
          </a:p>
          <a:p>
            <a:pPr lvl="1"/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679700" y="1333501"/>
            <a:ext cx="5910894" cy="273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Etude passée</a:t>
            </a:r>
          </a:p>
          <a:p>
            <a:pPr lvl="1"/>
            <a:r>
              <a:rPr lang="fr-FR" dirty="0" smtClean="0"/>
              <a:t>25 élèves</a:t>
            </a:r>
          </a:p>
          <a:p>
            <a:pPr lvl="1"/>
            <a:r>
              <a:rPr lang="fr-FR" dirty="0" smtClean="0"/>
              <a:t>Version 1 du lanceur </a:t>
            </a:r>
            <a:r>
              <a:rPr lang="fr-FR" dirty="0" err="1" smtClean="0"/>
              <a:t>EyeSchool</a:t>
            </a:r>
            <a:endParaRPr lang="fr-FR" dirty="0" smtClean="0"/>
          </a:p>
          <a:p>
            <a:pPr lvl="1"/>
            <a:r>
              <a:rPr lang="fr-FR" dirty="0" smtClean="0"/>
              <a:t>Conséquences</a:t>
            </a:r>
          </a:p>
          <a:p>
            <a:pPr lvl="2"/>
            <a:r>
              <a:rPr lang="fr-FR" dirty="0" smtClean="0"/>
              <a:t>Adaptation du lanceur</a:t>
            </a:r>
          </a:p>
          <a:p>
            <a:pPr lvl="2"/>
            <a:r>
              <a:rPr lang="fr-FR" dirty="0" smtClean="0"/>
              <a:t>Modularité accrue</a:t>
            </a:r>
          </a:p>
          <a:p>
            <a:pPr lvl="2"/>
            <a:r>
              <a:rPr lang="fr-FR" dirty="0" smtClean="0"/>
              <a:t>Ajout de fonctionnalités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1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tude passée et à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9700" y="1333501"/>
            <a:ext cx="5910894" cy="3936999"/>
          </a:xfrm>
        </p:spPr>
        <p:txBody>
          <a:bodyPr/>
          <a:lstStyle/>
          <a:p>
            <a:r>
              <a:rPr lang="fr-FR" dirty="0" smtClean="0"/>
              <a:t>Etude passée</a:t>
            </a:r>
          </a:p>
          <a:p>
            <a:pPr lvl="1"/>
            <a:r>
              <a:rPr lang="fr-FR" dirty="0" smtClean="0"/>
              <a:t>25 élèves</a:t>
            </a:r>
          </a:p>
          <a:p>
            <a:pPr lvl="1"/>
            <a:r>
              <a:rPr lang="fr-FR" dirty="0" smtClean="0"/>
              <a:t>Version 1 du lanceur </a:t>
            </a:r>
            <a:r>
              <a:rPr lang="fr-FR" dirty="0" err="1" smtClean="0"/>
              <a:t>EyeSchool</a:t>
            </a:r>
            <a:endParaRPr lang="fr-FR" dirty="0" smtClean="0"/>
          </a:p>
          <a:p>
            <a:pPr lvl="1"/>
            <a:r>
              <a:rPr lang="fr-FR" dirty="0" smtClean="0"/>
              <a:t>Conséquences</a:t>
            </a:r>
            <a:endParaRPr lang="fr-FR" dirty="0"/>
          </a:p>
          <a:p>
            <a:pPr lvl="2"/>
            <a:r>
              <a:rPr lang="fr-FR" dirty="0" smtClean="0"/>
              <a:t>Adaptation du lanceur</a:t>
            </a:r>
            <a:endParaRPr lang="fr-FR" dirty="0"/>
          </a:p>
          <a:p>
            <a:pPr lvl="2"/>
            <a:r>
              <a:rPr lang="fr-FR" dirty="0" smtClean="0"/>
              <a:t>Modularité accrue</a:t>
            </a:r>
          </a:p>
          <a:p>
            <a:pPr lvl="2"/>
            <a:r>
              <a:rPr lang="fr-FR" dirty="0" smtClean="0"/>
              <a:t>Ajout de fonctionnalités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tude passée et à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9700" y="1333501"/>
            <a:ext cx="5910894" cy="3936999"/>
          </a:xfrm>
        </p:spPr>
        <p:txBody>
          <a:bodyPr/>
          <a:lstStyle/>
          <a:p>
            <a:r>
              <a:rPr lang="fr-FR" dirty="0" smtClean="0"/>
              <a:t>Etude à venir</a:t>
            </a:r>
          </a:p>
          <a:p>
            <a:pPr lvl="1"/>
            <a:r>
              <a:rPr lang="fr-FR" dirty="0" smtClean="0"/>
              <a:t>500 bénéficiaires</a:t>
            </a:r>
          </a:p>
          <a:p>
            <a:pPr lvl="1"/>
            <a:r>
              <a:rPr lang="fr-FR" dirty="0" smtClean="0"/>
              <a:t>4 régions concernées</a:t>
            </a:r>
          </a:p>
          <a:p>
            <a:pPr lvl="1"/>
            <a:r>
              <a:rPr lang="fr-FR" dirty="0" smtClean="0"/>
              <a:t>Collège, Lycée, Université</a:t>
            </a:r>
          </a:p>
          <a:p>
            <a:pPr lvl="1"/>
            <a:r>
              <a:rPr lang="fr-FR" dirty="0" smtClean="0"/>
              <a:t>Equipement des bénéficiaires au cours de l’année scolaire 2013-2014</a:t>
            </a:r>
          </a:p>
          <a:p>
            <a:pPr lvl="1"/>
            <a:r>
              <a:rPr lang="fr-FR" dirty="0" smtClean="0"/>
              <a:t>TICEVAL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7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et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Principes</a:t>
            </a:r>
          </a:p>
          <a:p>
            <a:pPr lvl="1"/>
            <a:r>
              <a:rPr lang="fr-FR" dirty="0" smtClean="0"/>
              <a:t>Accès à la lecture / Prise de notes</a:t>
            </a:r>
          </a:p>
          <a:p>
            <a:pPr lvl="1"/>
            <a:r>
              <a:rPr lang="fr-FR" dirty="0" smtClean="0"/>
              <a:t>Déficiences sensorielles / TSL / Dyspraxie</a:t>
            </a:r>
          </a:p>
          <a:p>
            <a:r>
              <a:rPr lang="fr-FR" dirty="0" smtClean="0"/>
              <a:t>Objectifs</a:t>
            </a:r>
          </a:p>
          <a:p>
            <a:pPr lvl="1"/>
            <a:r>
              <a:rPr lang="fr-FR" dirty="0" smtClean="0"/>
              <a:t>Nomade</a:t>
            </a:r>
          </a:p>
          <a:p>
            <a:pPr lvl="1"/>
            <a:r>
              <a:rPr lang="fr-FR" dirty="0" smtClean="0"/>
              <a:t>Modulable</a:t>
            </a:r>
          </a:p>
          <a:p>
            <a:pPr lvl="1"/>
            <a:r>
              <a:rPr lang="fr-FR" dirty="0" smtClean="0"/>
              <a:t>Personnalisable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9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Origine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Thales (mission insertion)</a:t>
            </a:r>
          </a:p>
          <a:p>
            <a:pPr lvl="1"/>
            <a:r>
              <a:rPr lang="fr-FR" dirty="0" smtClean="0"/>
              <a:t>Objectif initial : faciliter la vision de loin</a:t>
            </a:r>
          </a:p>
          <a:p>
            <a:pPr lvl="1"/>
            <a:r>
              <a:rPr lang="fr-FR" dirty="0" smtClean="0"/>
              <a:t>Matériel :</a:t>
            </a:r>
          </a:p>
          <a:p>
            <a:pPr lvl="2"/>
            <a:r>
              <a:rPr lang="fr-FR" dirty="0" smtClean="0"/>
              <a:t>Ordinateur portable</a:t>
            </a:r>
          </a:p>
          <a:p>
            <a:pPr lvl="2"/>
            <a:r>
              <a:rPr lang="fr-FR" dirty="0" smtClean="0"/>
              <a:t>Webcam / caméra numérique</a:t>
            </a:r>
          </a:p>
          <a:p>
            <a:pPr lvl="1"/>
            <a:r>
              <a:rPr lang="fr-FR" dirty="0" smtClean="0"/>
              <a:t>Logiciel :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55" y="3186335"/>
            <a:ext cx="1524000" cy="419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65" y="3186335"/>
            <a:ext cx="2295792" cy="1738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5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Origine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Elargissement</a:t>
            </a:r>
          </a:p>
          <a:p>
            <a:pPr lvl="1"/>
            <a:r>
              <a:rPr lang="fr-FR" dirty="0" smtClean="0"/>
              <a:t>Partenariat</a:t>
            </a:r>
          </a:p>
          <a:p>
            <a:pPr lvl="2"/>
            <a:r>
              <a:rPr lang="fr-FR" dirty="0" err="1" smtClean="0"/>
              <a:t>Centich</a:t>
            </a:r>
            <a:endParaRPr lang="fr-FR" dirty="0" smtClean="0"/>
          </a:p>
          <a:p>
            <a:pPr lvl="2"/>
            <a:r>
              <a:rPr lang="fr-FR" dirty="0" smtClean="0"/>
              <a:t>INS HEA</a:t>
            </a:r>
          </a:p>
          <a:p>
            <a:pPr lvl="2"/>
            <a:r>
              <a:rPr lang="fr-FR" dirty="0" err="1" smtClean="0"/>
              <a:t>Synerlog</a:t>
            </a:r>
            <a:endParaRPr lang="fr-FR" dirty="0" smtClean="0"/>
          </a:p>
          <a:p>
            <a:pPr lvl="2"/>
            <a:r>
              <a:rPr lang="fr-FR" dirty="0" smtClean="0"/>
              <a:t>Thales</a:t>
            </a:r>
          </a:p>
          <a:p>
            <a:pPr lvl="1"/>
            <a:r>
              <a:rPr lang="fr-FR" dirty="0" smtClean="0"/>
              <a:t>Cibles</a:t>
            </a:r>
          </a:p>
          <a:p>
            <a:pPr lvl="2"/>
            <a:r>
              <a:rPr lang="fr-FR" dirty="0" smtClean="0"/>
              <a:t>Déficiences sensorielles (DV, DA)</a:t>
            </a:r>
          </a:p>
          <a:p>
            <a:pPr lvl="2"/>
            <a:r>
              <a:rPr lang="fr-FR" dirty="0" smtClean="0"/>
              <a:t>TSL / Dyspraxie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6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dispositif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Configuration 1</a:t>
            </a:r>
          </a:p>
          <a:p>
            <a:pPr lvl="1"/>
            <a:r>
              <a:rPr lang="fr-FR" dirty="0" smtClean="0"/>
              <a:t>Contrainte : visualisation du tableau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61" y="2397649"/>
            <a:ext cx="1396825" cy="1003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97" y="2689686"/>
            <a:ext cx="1524000" cy="419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44" y="2556379"/>
            <a:ext cx="419048" cy="6857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91" y="3975515"/>
            <a:ext cx="3546406" cy="906382"/>
          </a:xfrm>
          <a:prstGeom prst="rect">
            <a:avLst/>
          </a:prstGeom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2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dispositif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9700" y="1333502"/>
            <a:ext cx="5910894" cy="888406"/>
          </a:xfrm>
        </p:spPr>
        <p:txBody>
          <a:bodyPr/>
          <a:lstStyle/>
          <a:p>
            <a:r>
              <a:rPr lang="fr-FR" dirty="0" smtClean="0"/>
              <a:t>Configuration 1</a:t>
            </a:r>
          </a:p>
          <a:p>
            <a:pPr lvl="1"/>
            <a:r>
              <a:rPr lang="fr-FR" dirty="0" smtClean="0"/>
              <a:t>Contrainte : visualisation du tableau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61" y="2397649"/>
            <a:ext cx="1396825" cy="1003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97" y="2689686"/>
            <a:ext cx="1524000" cy="419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44" y="2556379"/>
            <a:ext cx="419048" cy="685714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679700" y="1333502"/>
            <a:ext cx="5910894" cy="87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Configuration 2</a:t>
            </a:r>
          </a:p>
          <a:p>
            <a:pPr lvl="1"/>
            <a:r>
              <a:rPr lang="fr-FR" dirty="0" smtClean="0"/>
              <a:t>Contrainte : accès aux documents papiers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678272" y="1332074"/>
            <a:ext cx="5910894" cy="88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Configuration</a:t>
            </a:r>
          </a:p>
          <a:p>
            <a:pPr lvl="1"/>
            <a:r>
              <a:rPr lang="fr-FR" dirty="0" smtClean="0"/>
              <a:t>Contrainte :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91" y="3975515"/>
            <a:ext cx="3546406" cy="90638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2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679700" y="1333502"/>
            <a:ext cx="5910894" cy="87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Configuration 2</a:t>
            </a:r>
          </a:p>
          <a:p>
            <a:pPr lvl="1"/>
            <a:r>
              <a:rPr lang="fr-FR" dirty="0" smtClean="0"/>
              <a:t>Contrainte : accès aux documents papiers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dispositif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61" y="2397649"/>
            <a:ext cx="1396825" cy="1003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97" y="2689686"/>
            <a:ext cx="1524000" cy="419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44" y="2556379"/>
            <a:ext cx="419048" cy="6857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07" y="3777135"/>
            <a:ext cx="1473016" cy="11047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91" y="3975515"/>
            <a:ext cx="3546406" cy="906382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99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679700" y="1333502"/>
            <a:ext cx="5910894" cy="87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Configuration 2</a:t>
            </a:r>
          </a:p>
          <a:p>
            <a:pPr lvl="1"/>
            <a:r>
              <a:rPr lang="fr-FR" dirty="0" smtClean="0"/>
              <a:t>Contrainte : accès aux documents papiers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dispositif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61" y="2397649"/>
            <a:ext cx="1396825" cy="1003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97" y="2689686"/>
            <a:ext cx="1524000" cy="419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44" y="2556379"/>
            <a:ext cx="419048" cy="6857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07" y="3777135"/>
            <a:ext cx="1473016" cy="11047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91" y="3975515"/>
            <a:ext cx="3546406" cy="906382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2679700" y="1333502"/>
            <a:ext cx="5910894" cy="1064148"/>
          </a:xfrm>
        </p:spPr>
        <p:txBody>
          <a:bodyPr/>
          <a:lstStyle/>
          <a:p>
            <a:r>
              <a:rPr lang="fr-FR" dirty="0" smtClean="0"/>
              <a:t>Configuration 3</a:t>
            </a:r>
          </a:p>
          <a:p>
            <a:pPr lvl="1"/>
            <a:r>
              <a:rPr lang="fr-FR" dirty="0" smtClean="0"/>
              <a:t>Contrainte : installation au premier rang impossible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2678272" y="1332074"/>
            <a:ext cx="5910894" cy="106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kern="1200">
                <a:solidFill>
                  <a:srgbClr val="34444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Configuration</a:t>
            </a:r>
          </a:p>
          <a:p>
            <a:pPr lvl="1"/>
            <a:r>
              <a:rPr lang="fr-FR" dirty="0" smtClean="0"/>
              <a:t>Contrainte :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0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dispositif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9700" y="1333502"/>
            <a:ext cx="5910894" cy="1064148"/>
          </a:xfrm>
        </p:spPr>
        <p:txBody>
          <a:bodyPr/>
          <a:lstStyle/>
          <a:p>
            <a:r>
              <a:rPr lang="fr-FR" dirty="0" smtClean="0"/>
              <a:t>Configuration 3</a:t>
            </a:r>
          </a:p>
          <a:p>
            <a:pPr lvl="1"/>
            <a:r>
              <a:rPr lang="fr-FR" dirty="0" smtClean="0"/>
              <a:t>Contrainte : installation au premier rang impossible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61" y="2397649"/>
            <a:ext cx="1396825" cy="10031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97" y="2689686"/>
            <a:ext cx="1524000" cy="419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44" y="2556379"/>
            <a:ext cx="419048" cy="6857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07" y="3777135"/>
            <a:ext cx="1473016" cy="11047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91" y="3975515"/>
            <a:ext cx="3546406" cy="9063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72" y="2273948"/>
            <a:ext cx="1204258" cy="15031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9788">
            <a:off x="6414617" y="4152818"/>
            <a:ext cx="1604357" cy="353396"/>
          </a:xfrm>
          <a:prstGeom prst="rect">
            <a:avLst/>
          </a:prstGeom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28/05/2013</a:t>
            </a:r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EIAH 2013 - Atelier 3 : EIAH et Handicap</a:t>
            </a:r>
            <a:endParaRPr lang="en-GB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67F4-940E-4ED7-8AE2-865DB351D3F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4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32519E-7 L 0.09097 0.00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6629E-6 L 0.08038 0.00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3755E-6 L -0.02152 0.001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32519E-7 L 0.05607 0.006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687</Words>
  <Application>Microsoft Office PowerPoint</Application>
  <PresentationFormat>Affichage à l'écran (16:10)</PresentationFormat>
  <Paragraphs>207</Paragraphs>
  <Slides>17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Eyeschool : Un dispositif d’aide à la scolarisation</vt:lpstr>
      <vt:lpstr>Principes et objectifs</vt:lpstr>
      <vt:lpstr>Origine du projet</vt:lpstr>
      <vt:lpstr>Origine du projet</vt:lpstr>
      <vt:lpstr>Présentation du dispositif</vt:lpstr>
      <vt:lpstr>Présentation du dispositif</vt:lpstr>
      <vt:lpstr>Présentation du dispositif</vt:lpstr>
      <vt:lpstr>Présentation du dispositif</vt:lpstr>
      <vt:lpstr>Présentation du dispositif</vt:lpstr>
      <vt:lpstr>Présentation du dispositif</vt:lpstr>
      <vt:lpstr>Présentation du dispositif</vt:lpstr>
      <vt:lpstr>étude passée et à venir</vt:lpstr>
      <vt:lpstr>étude passée et à venir</vt:lpstr>
      <vt:lpstr>étude passée et à venir</vt:lpstr>
      <vt:lpstr>étude passée et à venir</vt:lpstr>
      <vt:lpstr>étude passée et à venir</vt:lpstr>
      <vt:lpstr>étude passée et à venir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dmx</dc:creator>
  <cp:lastModifiedBy>Mathieu</cp:lastModifiedBy>
  <cp:revision>332</cp:revision>
  <dcterms:created xsi:type="dcterms:W3CDTF">2010-10-03T18:33:51Z</dcterms:created>
  <dcterms:modified xsi:type="dcterms:W3CDTF">2013-05-31T08:57:01Z</dcterms:modified>
</cp:coreProperties>
</file>