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3" r:id="rId5"/>
    <p:sldId id="265" r:id="rId6"/>
    <p:sldId id="266" r:id="rId7"/>
    <p:sldId id="260" r:id="rId8"/>
    <p:sldId id="267" r:id="rId9"/>
    <p:sldId id="268" r:id="rId10"/>
    <p:sldId id="269" r:id="rId11"/>
    <p:sldId id="270" r:id="rId12"/>
    <p:sldId id="275" r:id="rId13"/>
    <p:sldId id="271" r:id="rId14"/>
    <p:sldId id="261" r:id="rId15"/>
    <p:sldId id="272" r:id="rId16"/>
    <p:sldId id="273" r:id="rId17"/>
    <p:sldId id="274" r:id="rId18"/>
    <p:sldId id="276" r:id="rId19"/>
    <p:sldId id="277" r:id="rId20"/>
    <p:sldId id="278" r:id="rId21"/>
  </p:sldIdLst>
  <p:sldSz cx="9144000" cy="6858000" type="screen4x3"/>
  <p:notesSz cx="6805613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52" autoAdjust="0"/>
  </p:normalViewPr>
  <p:slideViewPr>
    <p:cSldViewPr>
      <p:cViewPr varScale="1">
        <p:scale>
          <a:sx n="81" d="100"/>
          <a:sy n="81" d="100"/>
        </p:scale>
        <p:origin x="101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5F2D3-71F2-4006-8C75-354A6C2C6D4C}" type="datetimeFigureOut">
              <a:rPr lang="fr-FR" smtClean="0"/>
              <a:t>16/09/2015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D133E-ABE6-4797-98CC-13E4537845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280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8990" cy="4961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449" y="1"/>
            <a:ext cx="2950077" cy="4961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EEBDD-875E-472A-AFD3-3DFACC7E4BD4}" type="datetimeFigureOut">
              <a:rPr lang="fr-FR" smtClean="0"/>
              <a:t>16/09/2015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453" y="4720432"/>
            <a:ext cx="5444708" cy="44723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48990" cy="4961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449" y="9440864"/>
            <a:ext cx="2950077" cy="4961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20AE6-E09E-4256-8F55-6BADDEEC4C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235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241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251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839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603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860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4912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535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8338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2415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4190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090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1366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771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168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349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729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034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180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642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266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021430"/>
          </a:xfrm>
        </p:spPr>
        <p:txBody>
          <a:bodyPr>
            <a:normAutofit/>
          </a:bodyPr>
          <a:lstStyle/>
          <a:p>
            <a:pPr algn="ctr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</a:t>
            </a:r>
            <a:b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 DROIT</a:t>
            </a:r>
            <a:r>
              <a:rPr lang="fr-FR" sz="5400" dirty="0" smtClean="0"/>
              <a:t/>
            </a:r>
            <a:br>
              <a:rPr lang="fr-FR" sz="5400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1800" b="1" dirty="0" smtClean="0"/>
              <a:t>Maitre Sylvain FLICOTEAUX</a:t>
            </a:r>
            <a:br>
              <a:rPr lang="fr-FR" sz="1800" b="1" dirty="0" smtClean="0"/>
            </a:br>
            <a:r>
              <a:rPr lang="fr-FR" sz="1600" dirty="0" smtClean="0"/>
              <a:t>Avocat au Barreau de LYON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18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Jurisprudence</a:t>
            </a:r>
          </a:p>
          <a:p>
            <a:r>
              <a:rPr lang="fr-FR" dirty="0" smtClean="0"/>
              <a:t>La coutume</a:t>
            </a:r>
          </a:p>
          <a:p>
            <a:r>
              <a:rPr lang="fr-FR" dirty="0" smtClean="0"/>
              <a:t>Les autorités administratives</a:t>
            </a:r>
          </a:p>
          <a:p>
            <a:r>
              <a:rPr lang="fr-FR" dirty="0" smtClean="0"/>
              <a:t>La doctrine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20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Notion de hiérarchie des normes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4792576" cy="685056"/>
          </a:xfrm>
        </p:spPr>
        <p:txBody>
          <a:bodyPr/>
          <a:lstStyle/>
          <a:p>
            <a:r>
              <a:rPr lang="fr-FR" dirty="0" smtClean="0"/>
              <a:t>La pyramide de Kelsen</a:t>
            </a:r>
          </a:p>
          <a:p>
            <a:pPr marL="82296" indent="0">
              <a:buNone/>
            </a:pPr>
            <a:endParaRPr lang="fr-FR" dirty="0" smtClean="0"/>
          </a:p>
          <a:p>
            <a:pPr marL="82296" indent="0">
              <a:buNone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11</a:t>
            </a:fld>
            <a:endParaRPr lang="fr-FR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051720" y="174099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8" name="Image 1" descr="kelsen pyrami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98190"/>
            <a:ext cx="60960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051720" y="528429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1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Notion de hiérarchie des normes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respect de la hiérarchie des normes</a:t>
            </a:r>
          </a:p>
          <a:p>
            <a:pPr lvl="1"/>
            <a:r>
              <a:rPr lang="fr-FR" dirty="0" smtClean="0"/>
              <a:t>Contrôle de constitutionnalité</a:t>
            </a:r>
          </a:p>
          <a:p>
            <a:pPr lvl="1"/>
            <a:r>
              <a:rPr lang="fr-FR" dirty="0" smtClean="0"/>
              <a:t>Contrôle de conventionalité </a:t>
            </a:r>
          </a:p>
          <a:p>
            <a:pPr lvl="1"/>
            <a:r>
              <a:rPr lang="fr-FR" dirty="0" smtClean="0"/>
              <a:t>Contrôle de légalité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Septembre 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7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conflits de loi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Entrée en vigueur d’une loi</a:t>
            </a:r>
          </a:p>
          <a:p>
            <a:r>
              <a:rPr lang="fr-FR" dirty="0" smtClean="0"/>
              <a:t>Conflit de lois dans le temps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88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titulaires de droits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notion de personnalité juridique</a:t>
            </a:r>
          </a:p>
          <a:p>
            <a:r>
              <a:rPr lang="fr-FR" dirty="0" smtClean="0"/>
              <a:t>Classification des droits subjectifs</a:t>
            </a:r>
          </a:p>
          <a:p>
            <a:r>
              <a:rPr lang="fr-FR" dirty="0" smtClean="0"/>
              <a:t>La preuve des droits subjectifs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41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personnalité juridique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personnes physiques</a:t>
            </a:r>
          </a:p>
          <a:p>
            <a:r>
              <a:rPr lang="fr-FR" dirty="0" smtClean="0"/>
              <a:t>Les personnes morales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26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classification des droits subjectifs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Droits patrimoniaux</a:t>
            </a:r>
          </a:p>
          <a:p>
            <a:r>
              <a:rPr lang="fr-FR" dirty="0" smtClean="0"/>
              <a:t>Droits extrapatrimoniaux</a:t>
            </a:r>
          </a:p>
          <a:p>
            <a:pPr lvl="1"/>
            <a:r>
              <a:rPr lang="fr-FR" dirty="0" smtClean="0"/>
              <a:t>Droits de la personnalité</a:t>
            </a:r>
          </a:p>
          <a:p>
            <a:pPr lvl="2"/>
            <a:r>
              <a:rPr lang="fr-FR" dirty="0" smtClean="0"/>
              <a:t>Droit à l’intégrité physique</a:t>
            </a:r>
          </a:p>
          <a:p>
            <a:pPr lvl="2"/>
            <a:r>
              <a:rPr lang="fr-FR" dirty="0" smtClean="0"/>
              <a:t>Droit à l’image </a:t>
            </a:r>
          </a:p>
          <a:p>
            <a:pPr lvl="2"/>
            <a:r>
              <a:rPr lang="fr-FR" dirty="0" smtClean="0"/>
              <a:t>Droit à l’intégrité morale</a:t>
            </a:r>
          </a:p>
          <a:p>
            <a:pPr lvl="2"/>
            <a:r>
              <a:rPr lang="fr-FR" dirty="0" smtClean="0"/>
              <a:t>Droit à la vie privée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5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preuve des droits subjectifs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notion de charge de la  preuve</a:t>
            </a:r>
          </a:p>
          <a:p>
            <a:r>
              <a:rPr lang="fr-FR" dirty="0" smtClean="0"/>
              <a:t>La notion de présomption</a:t>
            </a:r>
          </a:p>
          <a:p>
            <a:r>
              <a:rPr lang="fr-FR" dirty="0" smtClean="0"/>
              <a:t>Les modes de preuve</a:t>
            </a:r>
          </a:p>
          <a:p>
            <a:pPr lvl="1"/>
            <a:r>
              <a:rPr lang="fr-FR" dirty="0" smtClean="0"/>
              <a:t>La preuve des actes</a:t>
            </a:r>
          </a:p>
          <a:p>
            <a:pPr lvl="1"/>
            <a:r>
              <a:rPr lang="fr-FR" dirty="0" smtClean="0"/>
              <a:t>La preuve des faits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89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Charge de la preuve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demandeur supporte la charge de la preuve</a:t>
            </a:r>
          </a:p>
          <a:p>
            <a:r>
              <a:rPr lang="fr-FR" dirty="0" smtClean="0"/>
              <a:t>En pratique, chaque partie doit rapporter la preuve de ses propres allégations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2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modes de preuve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477144"/>
          </a:xfrm>
        </p:spPr>
        <p:txBody>
          <a:bodyPr>
            <a:normAutofit lnSpcReduction="10000"/>
          </a:bodyPr>
          <a:lstStyle/>
          <a:p>
            <a:r>
              <a:rPr lang="fr-FR" dirty="0"/>
              <a:t>On distingue la preuve des actes juridiques et la preuve des faits </a:t>
            </a:r>
            <a:r>
              <a:rPr lang="fr-FR" dirty="0" smtClean="0"/>
              <a:t>juridiques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09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091104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sz="3600" dirty="0" smtClean="0"/>
              <a:t>1- Présentation générale</a:t>
            </a:r>
          </a:p>
          <a:p>
            <a:r>
              <a:rPr lang="fr-FR" sz="3600" dirty="0" smtClean="0"/>
              <a:t>2- Les sources du droit</a:t>
            </a:r>
          </a:p>
          <a:p>
            <a:r>
              <a:rPr lang="fr-FR" sz="3600" dirty="0" smtClean="0"/>
              <a:t>3- Les titulaires de droits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2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modes de preuve</a:t>
            </a:r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333440"/>
              </p:ext>
            </p:extLst>
          </p:nvPr>
        </p:nvGraphicFramePr>
        <p:xfrm>
          <a:off x="1548244" y="116632"/>
          <a:ext cx="7272807" cy="6408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1"/>
                <a:gridCol w="3024336"/>
                <a:gridCol w="2880320"/>
              </a:tblGrid>
              <a:tr h="441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60" marR="262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PRINCIPE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60" marR="26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EXCEPTIONS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60" marR="26260" marT="0" marB="0" anchor="ctr"/>
                </a:tc>
              </a:tr>
              <a:tr h="301532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ACTES JURIDIQUES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60" marR="26260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Preuve parfaite écrite :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1800" dirty="0">
                          <a:effectLst/>
                        </a:rPr>
                        <a:t>acte authentique ;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1800" dirty="0">
                          <a:effectLst/>
                        </a:rPr>
                        <a:t>acte sous seing privé 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Preuve parfaite orale :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1800" dirty="0">
                          <a:effectLst/>
                        </a:rPr>
                        <a:t>aveu judiciaire ;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1800" dirty="0">
                          <a:effectLst/>
                        </a:rPr>
                        <a:t>serment décisoire.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60" marR="262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Preuve imparfaite :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1800" dirty="0">
                          <a:effectLst/>
                        </a:rPr>
                        <a:t>commencements de preuve écrits ;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1800" dirty="0">
                          <a:effectLst/>
                        </a:rPr>
                        <a:t>témoignage ;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1800" dirty="0">
                          <a:effectLst/>
                        </a:rPr>
                        <a:t>etc.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60" marR="26260" marT="0" marB="0"/>
                </a:tc>
              </a:tr>
              <a:tr h="295232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FAITS JURIDIQUES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60" marR="26260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Preuve libre :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1800" dirty="0">
                          <a:effectLst/>
                        </a:rPr>
                        <a:t>preuve testimoniale (témoignage, commune renommée) ;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1800" dirty="0">
                          <a:effectLst/>
                        </a:rPr>
                        <a:t>présomption de fait ;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1800" dirty="0">
                          <a:effectLst/>
                        </a:rPr>
                        <a:t>autres (aveu extrajudiciaire, etc.)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60" marR="262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Types de preuve imposés par la loi en certains domaines :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1800" dirty="0">
                          <a:effectLst/>
                        </a:rPr>
                        <a:t>acte authentique (naissance, décès)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1800" dirty="0">
                          <a:effectLst/>
                        </a:rPr>
                        <a:t>etc.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260" marR="26260" marT="0" marB="0"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39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générale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Code Napoléon</a:t>
            </a:r>
          </a:p>
          <a:p>
            <a:r>
              <a:rPr lang="fr-FR" dirty="0" smtClean="0"/>
              <a:t>Les branches du droit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Septembre 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53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branches du droit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droit interne et le droit international</a:t>
            </a:r>
          </a:p>
          <a:p>
            <a:r>
              <a:rPr lang="fr-FR" dirty="0" smtClean="0"/>
              <a:t>Le droit privé et le droit public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</a:t>
            </a:r>
            <a:r>
              <a:rPr lang="fr-FR" dirty="0" smtClean="0"/>
              <a:t>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Droit interne </a:t>
            </a:r>
          </a:p>
          <a:p>
            <a:r>
              <a:rPr lang="fr-FR" dirty="0" smtClean="0"/>
              <a:t>Droit international public / privé</a:t>
            </a:r>
          </a:p>
          <a:p>
            <a:r>
              <a:rPr lang="fr-FR" dirty="0" smtClean="0"/>
              <a:t>Droit communautaire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</a:t>
            </a:r>
            <a:r>
              <a:rPr lang="fr-FR" dirty="0" smtClean="0"/>
              <a:t>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40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Droit public</a:t>
            </a:r>
          </a:p>
          <a:p>
            <a:r>
              <a:rPr lang="fr-FR" dirty="0" smtClean="0"/>
              <a:t>Droit privé</a:t>
            </a:r>
          </a:p>
          <a:p>
            <a:r>
              <a:rPr lang="fr-FR" dirty="0" smtClean="0"/>
              <a:t>Droit mixte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1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sources du droit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fr-FR" dirty="0"/>
              <a:t>Il existe évidemment des sources du droit nationales (directes et indirectes), mais aussi communautaires et </a:t>
            </a:r>
            <a:r>
              <a:rPr lang="fr-FR" dirty="0" smtClean="0"/>
              <a:t>internationales :</a:t>
            </a:r>
          </a:p>
          <a:p>
            <a:pPr marL="82296" indent="0">
              <a:buNone/>
            </a:pPr>
            <a:endParaRPr lang="fr-FR" dirty="0" smtClean="0"/>
          </a:p>
          <a:p>
            <a:r>
              <a:rPr lang="fr-FR" dirty="0" smtClean="0"/>
              <a:t>Les sources supra-législatives</a:t>
            </a:r>
          </a:p>
          <a:p>
            <a:r>
              <a:rPr lang="fr-FR" dirty="0" smtClean="0"/>
              <a:t>La loi</a:t>
            </a:r>
          </a:p>
          <a:p>
            <a:r>
              <a:rPr lang="fr-FR" dirty="0" smtClean="0"/>
              <a:t>La jurisprudence</a:t>
            </a:r>
          </a:p>
          <a:p>
            <a:r>
              <a:rPr lang="fr-FR" dirty="0" smtClean="0"/>
              <a:t>La coutume</a:t>
            </a:r>
          </a:p>
          <a:p>
            <a:r>
              <a:rPr lang="fr-FR" dirty="0" smtClean="0"/>
              <a:t>Les autorités administratives</a:t>
            </a:r>
          </a:p>
          <a:p>
            <a:r>
              <a:rPr lang="fr-FR" dirty="0" smtClean="0"/>
              <a:t>La doctrine</a:t>
            </a:r>
          </a:p>
          <a:p>
            <a:pPr marL="82296" indent="0" algn="ctr">
              <a:buNone/>
            </a:pPr>
            <a:r>
              <a:rPr lang="fr-FR" dirty="0" smtClean="0"/>
              <a:t>-	-	-</a:t>
            </a:r>
            <a:endParaRPr lang="fr-FR" dirty="0"/>
          </a:p>
          <a:p>
            <a:r>
              <a:rPr lang="fr-FR" dirty="0" smtClean="0"/>
              <a:t>La </a:t>
            </a:r>
            <a:r>
              <a:rPr lang="fr-FR" dirty="0"/>
              <a:t>notion de hiérarchie des </a:t>
            </a:r>
            <a:r>
              <a:rPr lang="fr-FR" dirty="0" smtClean="0"/>
              <a:t>normes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</a:t>
            </a:r>
            <a:r>
              <a:rPr lang="fr-FR" dirty="0" smtClean="0"/>
              <a:t>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3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sources supra-législatives</a:t>
            </a:r>
          </a:p>
          <a:p>
            <a:pPr lvl="1"/>
            <a:r>
              <a:rPr lang="fr-FR" dirty="0" smtClean="0"/>
              <a:t>La Constitution</a:t>
            </a:r>
          </a:p>
          <a:p>
            <a:pPr lvl="1"/>
            <a:r>
              <a:rPr lang="fr-FR" dirty="0" smtClean="0"/>
              <a:t>Les accords et traités internationaux</a:t>
            </a:r>
          </a:p>
          <a:p>
            <a:pPr lvl="1"/>
            <a:r>
              <a:rPr lang="fr-FR" dirty="0" smtClean="0"/>
              <a:t>Le droit européen / communautaire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03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loi</a:t>
            </a:r>
          </a:p>
          <a:p>
            <a:pPr lvl="1"/>
            <a:r>
              <a:rPr lang="fr-FR" dirty="0" smtClean="0"/>
              <a:t>Loi ordinaire</a:t>
            </a:r>
          </a:p>
          <a:p>
            <a:pPr lvl="1"/>
            <a:r>
              <a:rPr lang="fr-FR" dirty="0" smtClean="0"/>
              <a:t>Loi organique</a:t>
            </a:r>
          </a:p>
          <a:p>
            <a:pPr lvl="1"/>
            <a:r>
              <a:rPr lang="fr-FR" dirty="0" smtClean="0"/>
              <a:t>Loi référendaire</a:t>
            </a:r>
          </a:p>
          <a:p>
            <a:pPr lvl="1"/>
            <a:r>
              <a:rPr lang="fr-FR" dirty="0" smtClean="0"/>
              <a:t>Les Ordonnances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09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175</TotalTime>
  <Words>398</Words>
  <Application>Microsoft Office PowerPoint</Application>
  <PresentationFormat>Affichage à l'écran (4:3)</PresentationFormat>
  <Paragraphs>157</Paragraphs>
  <Slides>20</Slides>
  <Notes>20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Calibri</vt:lpstr>
      <vt:lpstr>Gill Sans MT</vt:lpstr>
      <vt:lpstr>Times New Roman</vt:lpstr>
      <vt:lpstr>Verdana</vt:lpstr>
      <vt:lpstr>Wingdings 2</vt:lpstr>
      <vt:lpstr>Solstice</vt:lpstr>
      <vt:lpstr>INTRODUCTION  AU DROIT   Maitre Sylvain FLICOTEAUX Avocat au Barreau de LYON </vt:lpstr>
      <vt:lpstr>Présentation PowerPoint</vt:lpstr>
      <vt:lpstr>Présentation générale</vt:lpstr>
      <vt:lpstr>Les branches du droit</vt:lpstr>
      <vt:lpstr>Présentation PowerPoint</vt:lpstr>
      <vt:lpstr>Présentation PowerPoint</vt:lpstr>
      <vt:lpstr>Les sources du droit</vt:lpstr>
      <vt:lpstr>Présentation PowerPoint</vt:lpstr>
      <vt:lpstr>Présentation PowerPoint</vt:lpstr>
      <vt:lpstr>Présentation PowerPoint</vt:lpstr>
      <vt:lpstr>Notion de hiérarchie des normes</vt:lpstr>
      <vt:lpstr>Notion de hiérarchie des normes</vt:lpstr>
      <vt:lpstr>Les conflits de loi</vt:lpstr>
      <vt:lpstr>Les titulaires de droits</vt:lpstr>
      <vt:lpstr>La personnalité juridique</vt:lpstr>
      <vt:lpstr>La classification des droits subjectifs</vt:lpstr>
      <vt:lpstr>La preuve des droits subjectifs</vt:lpstr>
      <vt:lpstr>Charge de la preuve</vt:lpstr>
      <vt:lpstr>Les modes de preuve</vt:lpstr>
      <vt:lpstr>Les modes de preuve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au droit</dc:title>
  <dc:creator>Sandrine Vara</dc:creator>
  <cp:lastModifiedBy>Sylvain Flicoteaux</cp:lastModifiedBy>
  <cp:revision>16</cp:revision>
  <cp:lastPrinted>2015-09-16T10:10:41Z</cp:lastPrinted>
  <dcterms:created xsi:type="dcterms:W3CDTF">2013-09-24T10:26:43Z</dcterms:created>
  <dcterms:modified xsi:type="dcterms:W3CDTF">2015-09-16T10:11:06Z</dcterms:modified>
</cp:coreProperties>
</file>