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00"/>
  </p:notesMasterIdLst>
  <p:handoutMasterIdLst>
    <p:handoutMasterId r:id="rId101"/>
  </p:handoutMasterIdLst>
  <p:sldIdLst>
    <p:sldId id="257" r:id="rId2"/>
    <p:sldId id="259" r:id="rId3"/>
    <p:sldId id="304" r:id="rId4"/>
    <p:sldId id="263" r:id="rId5"/>
    <p:sldId id="265" r:id="rId6"/>
    <p:sldId id="266" r:id="rId7"/>
    <p:sldId id="260" r:id="rId8"/>
    <p:sldId id="305" r:id="rId9"/>
    <p:sldId id="306" r:id="rId10"/>
    <p:sldId id="309" r:id="rId11"/>
    <p:sldId id="307" r:id="rId12"/>
    <p:sldId id="308" r:id="rId13"/>
    <p:sldId id="310" r:id="rId14"/>
    <p:sldId id="311" r:id="rId15"/>
    <p:sldId id="312" r:id="rId16"/>
    <p:sldId id="279" r:id="rId17"/>
    <p:sldId id="267" r:id="rId18"/>
    <p:sldId id="268" r:id="rId19"/>
    <p:sldId id="313" r:id="rId20"/>
    <p:sldId id="280" r:id="rId21"/>
    <p:sldId id="281" r:id="rId22"/>
    <p:sldId id="282" r:id="rId23"/>
    <p:sldId id="283" r:id="rId24"/>
    <p:sldId id="284" r:id="rId25"/>
    <p:sldId id="285" r:id="rId26"/>
    <p:sldId id="286" r:id="rId27"/>
    <p:sldId id="314" r:id="rId28"/>
    <p:sldId id="315" r:id="rId29"/>
    <p:sldId id="316" r:id="rId30"/>
    <p:sldId id="317" r:id="rId31"/>
    <p:sldId id="318" r:id="rId32"/>
    <p:sldId id="319" r:id="rId33"/>
    <p:sldId id="287" r:id="rId34"/>
    <p:sldId id="288" r:id="rId35"/>
    <p:sldId id="339" r:id="rId36"/>
    <p:sldId id="320" r:id="rId37"/>
    <p:sldId id="323" r:id="rId38"/>
    <p:sldId id="342" r:id="rId39"/>
    <p:sldId id="340" r:id="rId40"/>
    <p:sldId id="289" r:id="rId41"/>
    <p:sldId id="321" r:id="rId42"/>
    <p:sldId id="341" r:id="rId43"/>
    <p:sldId id="322" r:id="rId44"/>
    <p:sldId id="324" r:id="rId45"/>
    <p:sldId id="325" r:id="rId46"/>
    <p:sldId id="326" r:id="rId47"/>
    <p:sldId id="343" r:id="rId48"/>
    <p:sldId id="334" r:id="rId49"/>
    <p:sldId id="344" r:id="rId50"/>
    <p:sldId id="333" r:id="rId51"/>
    <p:sldId id="328" r:id="rId52"/>
    <p:sldId id="345" r:id="rId53"/>
    <p:sldId id="331" r:id="rId54"/>
    <p:sldId id="346" r:id="rId55"/>
    <p:sldId id="327" r:id="rId56"/>
    <p:sldId id="329" r:id="rId57"/>
    <p:sldId id="348" r:id="rId58"/>
    <p:sldId id="330" r:id="rId59"/>
    <p:sldId id="349" r:id="rId60"/>
    <p:sldId id="332" r:id="rId61"/>
    <p:sldId id="350" r:id="rId62"/>
    <p:sldId id="355" r:id="rId63"/>
    <p:sldId id="351" r:id="rId64"/>
    <p:sldId id="335" r:id="rId65"/>
    <p:sldId id="338" r:id="rId66"/>
    <p:sldId id="352" r:id="rId67"/>
    <p:sldId id="336" r:id="rId68"/>
    <p:sldId id="353" r:id="rId69"/>
    <p:sldId id="337" r:id="rId70"/>
    <p:sldId id="354" r:id="rId71"/>
    <p:sldId id="290" r:id="rId72"/>
    <p:sldId id="356" r:id="rId73"/>
    <p:sldId id="357" r:id="rId74"/>
    <p:sldId id="362" r:id="rId75"/>
    <p:sldId id="363" r:id="rId76"/>
    <p:sldId id="364" r:id="rId77"/>
    <p:sldId id="365" r:id="rId78"/>
    <p:sldId id="366" r:id="rId79"/>
    <p:sldId id="367" r:id="rId80"/>
    <p:sldId id="368" r:id="rId81"/>
    <p:sldId id="369" r:id="rId82"/>
    <p:sldId id="370" r:id="rId83"/>
    <p:sldId id="371" r:id="rId84"/>
    <p:sldId id="372" r:id="rId85"/>
    <p:sldId id="373" r:id="rId86"/>
    <p:sldId id="374" r:id="rId87"/>
    <p:sldId id="375" r:id="rId88"/>
    <p:sldId id="376" r:id="rId89"/>
    <p:sldId id="377" r:id="rId90"/>
    <p:sldId id="378" r:id="rId91"/>
    <p:sldId id="379" r:id="rId92"/>
    <p:sldId id="380" r:id="rId93"/>
    <p:sldId id="381" r:id="rId94"/>
    <p:sldId id="360" r:id="rId95"/>
    <p:sldId id="382" r:id="rId96"/>
    <p:sldId id="383" r:id="rId97"/>
    <p:sldId id="361" r:id="rId98"/>
    <p:sldId id="303" r:id="rId99"/>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2" autoAdjust="0"/>
  </p:normalViewPr>
  <p:slideViewPr>
    <p:cSldViewPr>
      <p:cViewPr varScale="1">
        <p:scale>
          <a:sx n="81" d="100"/>
          <a:sy n="81" d="100"/>
        </p:scale>
        <p:origin x="1013"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1"/>
            <a:ext cx="2949099" cy="496967"/>
          </a:xfrm>
          <a:prstGeom prst="rect">
            <a:avLst/>
          </a:prstGeom>
        </p:spPr>
        <p:txBody>
          <a:bodyPr vert="horz" lIns="91440" tIns="45720" rIns="91440" bIns="45720" rtlCol="0"/>
          <a:lstStyle>
            <a:lvl1pPr algn="r">
              <a:defRPr sz="1200"/>
            </a:lvl1pPr>
          </a:lstStyle>
          <a:p>
            <a:fld id="{58E5F2D3-71F2-4006-8C75-354A6C2C6D4C}" type="datetimeFigureOut">
              <a:rPr lang="fr-FR" smtClean="0"/>
              <a:t>20/11/2015</a:t>
            </a:fld>
            <a:endParaRPr lang="fr-FR"/>
          </a:p>
        </p:txBody>
      </p:sp>
      <p:sp>
        <p:nvSpPr>
          <p:cNvPr id="4" name="Espace réservé du pied de page 3"/>
          <p:cNvSpPr>
            <a:spLocks noGrp="1"/>
          </p:cNvSpPr>
          <p:nvPr>
            <p:ph type="ftr" sz="quarter" idx="2"/>
          </p:nvPr>
        </p:nvSpPr>
        <p:spPr>
          <a:xfrm>
            <a:off x="0" y="9440647"/>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7"/>
            <a:ext cx="2949099" cy="496967"/>
          </a:xfrm>
          <a:prstGeom prst="rect">
            <a:avLst/>
          </a:prstGeom>
        </p:spPr>
        <p:txBody>
          <a:bodyPr vert="horz" lIns="91440" tIns="45720" rIns="91440" bIns="45720" rtlCol="0" anchor="b"/>
          <a:lstStyle>
            <a:lvl1pPr algn="r">
              <a:defRPr sz="1200"/>
            </a:lvl1pPr>
          </a:lstStyle>
          <a:p>
            <a:fld id="{FDED133E-ABE6-4797-98CC-13E4537845CD}" type="slidenum">
              <a:rPr lang="fr-FR" smtClean="0"/>
              <a:t>‹N°›</a:t>
            </a:fld>
            <a:endParaRPr lang="fr-FR"/>
          </a:p>
        </p:txBody>
      </p:sp>
    </p:spTree>
    <p:extLst>
      <p:ext uri="{BB962C8B-B14F-4D97-AF65-F5344CB8AC3E}">
        <p14:creationId xmlns:p14="http://schemas.microsoft.com/office/powerpoint/2010/main" val="1596280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8990" cy="4961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449" y="1"/>
            <a:ext cx="2950077" cy="496155"/>
          </a:xfrm>
          <a:prstGeom prst="rect">
            <a:avLst/>
          </a:prstGeom>
        </p:spPr>
        <p:txBody>
          <a:bodyPr vert="horz" lIns="91440" tIns="45720" rIns="91440" bIns="45720" rtlCol="0"/>
          <a:lstStyle>
            <a:lvl1pPr algn="r">
              <a:defRPr sz="1200"/>
            </a:lvl1pPr>
          </a:lstStyle>
          <a:p>
            <a:fld id="{872EEBDD-875E-472A-AFD3-3DFACC7E4BD4}" type="datetimeFigureOut">
              <a:rPr lang="fr-FR" smtClean="0"/>
              <a:t>20/11/2015</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453" y="4720432"/>
            <a:ext cx="5444708" cy="447235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864"/>
            <a:ext cx="2948990" cy="4961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449" y="9440864"/>
            <a:ext cx="2950077" cy="496155"/>
          </a:xfrm>
          <a:prstGeom prst="rect">
            <a:avLst/>
          </a:prstGeom>
        </p:spPr>
        <p:txBody>
          <a:bodyPr vert="horz" lIns="91440" tIns="45720" rIns="91440" bIns="45720" rtlCol="0" anchor="b"/>
          <a:lstStyle>
            <a:lvl1pPr algn="r">
              <a:defRPr sz="1200"/>
            </a:lvl1pPr>
          </a:lstStyle>
          <a:p>
            <a:fld id="{8F320AE6-E09E-4256-8F55-6BADDEEC4CBE}" type="slidenum">
              <a:rPr lang="fr-FR" smtClean="0"/>
              <a:t>‹N°›</a:t>
            </a:fld>
            <a:endParaRPr lang="fr-FR"/>
          </a:p>
        </p:txBody>
      </p:sp>
    </p:spTree>
    <p:extLst>
      <p:ext uri="{BB962C8B-B14F-4D97-AF65-F5344CB8AC3E}">
        <p14:creationId xmlns:p14="http://schemas.microsoft.com/office/powerpoint/2010/main" val="105823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a:t>
            </a:fld>
            <a:endParaRPr lang="fr-FR"/>
          </a:p>
        </p:txBody>
      </p:sp>
    </p:spTree>
    <p:extLst>
      <p:ext uri="{BB962C8B-B14F-4D97-AF65-F5344CB8AC3E}">
        <p14:creationId xmlns:p14="http://schemas.microsoft.com/office/powerpoint/2010/main" val="549241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10</a:t>
            </a:fld>
            <a:endParaRPr lang="fr-FR"/>
          </a:p>
        </p:txBody>
      </p:sp>
    </p:spTree>
    <p:extLst>
      <p:ext uri="{BB962C8B-B14F-4D97-AF65-F5344CB8AC3E}">
        <p14:creationId xmlns:p14="http://schemas.microsoft.com/office/powerpoint/2010/main" val="2399051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11</a:t>
            </a:fld>
            <a:endParaRPr lang="fr-FR"/>
          </a:p>
        </p:txBody>
      </p:sp>
    </p:spTree>
    <p:extLst>
      <p:ext uri="{BB962C8B-B14F-4D97-AF65-F5344CB8AC3E}">
        <p14:creationId xmlns:p14="http://schemas.microsoft.com/office/powerpoint/2010/main" val="3132677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12</a:t>
            </a:fld>
            <a:endParaRPr lang="fr-FR"/>
          </a:p>
        </p:txBody>
      </p:sp>
    </p:spTree>
    <p:extLst>
      <p:ext uri="{BB962C8B-B14F-4D97-AF65-F5344CB8AC3E}">
        <p14:creationId xmlns:p14="http://schemas.microsoft.com/office/powerpoint/2010/main" val="2813997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13</a:t>
            </a:fld>
            <a:endParaRPr lang="fr-FR"/>
          </a:p>
        </p:txBody>
      </p:sp>
    </p:spTree>
    <p:extLst>
      <p:ext uri="{BB962C8B-B14F-4D97-AF65-F5344CB8AC3E}">
        <p14:creationId xmlns:p14="http://schemas.microsoft.com/office/powerpoint/2010/main" val="130130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14</a:t>
            </a:fld>
            <a:endParaRPr lang="fr-FR"/>
          </a:p>
        </p:txBody>
      </p:sp>
    </p:spTree>
    <p:extLst>
      <p:ext uri="{BB962C8B-B14F-4D97-AF65-F5344CB8AC3E}">
        <p14:creationId xmlns:p14="http://schemas.microsoft.com/office/powerpoint/2010/main" val="4124662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15</a:t>
            </a:fld>
            <a:endParaRPr lang="fr-FR"/>
          </a:p>
        </p:txBody>
      </p:sp>
    </p:spTree>
    <p:extLst>
      <p:ext uri="{BB962C8B-B14F-4D97-AF65-F5344CB8AC3E}">
        <p14:creationId xmlns:p14="http://schemas.microsoft.com/office/powerpoint/2010/main" val="2079818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16</a:t>
            </a:fld>
            <a:endParaRPr lang="fr-FR"/>
          </a:p>
        </p:txBody>
      </p:sp>
    </p:spTree>
    <p:extLst>
      <p:ext uri="{BB962C8B-B14F-4D97-AF65-F5344CB8AC3E}">
        <p14:creationId xmlns:p14="http://schemas.microsoft.com/office/powerpoint/2010/main" val="1796213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17</a:t>
            </a:fld>
            <a:endParaRPr lang="fr-FR"/>
          </a:p>
        </p:txBody>
      </p:sp>
    </p:spTree>
    <p:extLst>
      <p:ext uri="{BB962C8B-B14F-4D97-AF65-F5344CB8AC3E}">
        <p14:creationId xmlns:p14="http://schemas.microsoft.com/office/powerpoint/2010/main" val="1356642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18</a:t>
            </a:fld>
            <a:endParaRPr lang="fr-FR"/>
          </a:p>
        </p:txBody>
      </p:sp>
    </p:spTree>
    <p:extLst>
      <p:ext uri="{BB962C8B-B14F-4D97-AF65-F5344CB8AC3E}">
        <p14:creationId xmlns:p14="http://schemas.microsoft.com/office/powerpoint/2010/main" val="1705266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19</a:t>
            </a:fld>
            <a:endParaRPr lang="fr-FR"/>
          </a:p>
        </p:txBody>
      </p:sp>
    </p:spTree>
    <p:extLst>
      <p:ext uri="{BB962C8B-B14F-4D97-AF65-F5344CB8AC3E}">
        <p14:creationId xmlns:p14="http://schemas.microsoft.com/office/powerpoint/2010/main" val="154765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a:t>
            </a:fld>
            <a:endParaRPr lang="fr-FR"/>
          </a:p>
        </p:txBody>
      </p:sp>
    </p:spTree>
    <p:extLst>
      <p:ext uri="{BB962C8B-B14F-4D97-AF65-F5344CB8AC3E}">
        <p14:creationId xmlns:p14="http://schemas.microsoft.com/office/powerpoint/2010/main" val="1214168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20</a:t>
            </a:fld>
            <a:endParaRPr lang="fr-FR"/>
          </a:p>
        </p:txBody>
      </p:sp>
    </p:spTree>
    <p:extLst>
      <p:ext uri="{BB962C8B-B14F-4D97-AF65-F5344CB8AC3E}">
        <p14:creationId xmlns:p14="http://schemas.microsoft.com/office/powerpoint/2010/main" val="910316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21</a:t>
            </a:fld>
            <a:endParaRPr lang="fr-FR"/>
          </a:p>
        </p:txBody>
      </p:sp>
    </p:spTree>
    <p:extLst>
      <p:ext uri="{BB962C8B-B14F-4D97-AF65-F5344CB8AC3E}">
        <p14:creationId xmlns:p14="http://schemas.microsoft.com/office/powerpoint/2010/main" val="38506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22</a:t>
            </a:fld>
            <a:endParaRPr lang="fr-FR"/>
          </a:p>
        </p:txBody>
      </p:sp>
    </p:spTree>
    <p:extLst>
      <p:ext uri="{BB962C8B-B14F-4D97-AF65-F5344CB8AC3E}">
        <p14:creationId xmlns:p14="http://schemas.microsoft.com/office/powerpoint/2010/main" val="68314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23</a:t>
            </a:fld>
            <a:endParaRPr lang="fr-FR"/>
          </a:p>
        </p:txBody>
      </p:sp>
    </p:spTree>
    <p:extLst>
      <p:ext uri="{BB962C8B-B14F-4D97-AF65-F5344CB8AC3E}">
        <p14:creationId xmlns:p14="http://schemas.microsoft.com/office/powerpoint/2010/main" val="123627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24</a:t>
            </a:fld>
            <a:endParaRPr lang="fr-FR"/>
          </a:p>
        </p:txBody>
      </p:sp>
    </p:spTree>
    <p:extLst>
      <p:ext uri="{BB962C8B-B14F-4D97-AF65-F5344CB8AC3E}">
        <p14:creationId xmlns:p14="http://schemas.microsoft.com/office/powerpoint/2010/main" val="39965548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25</a:t>
            </a:fld>
            <a:endParaRPr lang="fr-FR"/>
          </a:p>
        </p:txBody>
      </p:sp>
    </p:spTree>
    <p:extLst>
      <p:ext uri="{BB962C8B-B14F-4D97-AF65-F5344CB8AC3E}">
        <p14:creationId xmlns:p14="http://schemas.microsoft.com/office/powerpoint/2010/main" val="137412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26</a:t>
            </a:fld>
            <a:endParaRPr lang="fr-FR"/>
          </a:p>
        </p:txBody>
      </p:sp>
    </p:spTree>
    <p:extLst>
      <p:ext uri="{BB962C8B-B14F-4D97-AF65-F5344CB8AC3E}">
        <p14:creationId xmlns:p14="http://schemas.microsoft.com/office/powerpoint/2010/main" val="2002057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27</a:t>
            </a:fld>
            <a:endParaRPr lang="fr-FR"/>
          </a:p>
        </p:txBody>
      </p:sp>
    </p:spTree>
    <p:extLst>
      <p:ext uri="{BB962C8B-B14F-4D97-AF65-F5344CB8AC3E}">
        <p14:creationId xmlns:p14="http://schemas.microsoft.com/office/powerpoint/2010/main" val="16939253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28</a:t>
            </a:fld>
            <a:endParaRPr lang="fr-FR"/>
          </a:p>
        </p:txBody>
      </p:sp>
    </p:spTree>
    <p:extLst>
      <p:ext uri="{BB962C8B-B14F-4D97-AF65-F5344CB8AC3E}">
        <p14:creationId xmlns:p14="http://schemas.microsoft.com/office/powerpoint/2010/main" val="703459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29</a:t>
            </a:fld>
            <a:endParaRPr lang="fr-FR"/>
          </a:p>
        </p:txBody>
      </p:sp>
    </p:spTree>
    <p:extLst>
      <p:ext uri="{BB962C8B-B14F-4D97-AF65-F5344CB8AC3E}">
        <p14:creationId xmlns:p14="http://schemas.microsoft.com/office/powerpoint/2010/main" val="111945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a:t>
            </a:fld>
            <a:endParaRPr lang="fr-FR"/>
          </a:p>
        </p:txBody>
      </p:sp>
    </p:spTree>
    <p:extLst>
      <p:ext uri="{BB962C8B-B14F-4D97-AF65-F5344CB8AC3E}">
        <p14:creationId xmlns:p14="http://schemas.microsoft.com/office/powerpoint/2010/main" val="1956072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30</a:t>
            </a:fld>
            <a:endParaRPr lang="fr-FR"/>
          </a:p>
        </p:txBody>
      </p:sp>
    </p:spTree>
    <p:extLst>
      <p:ext uri="{BB962C8B-B14F-4D97-AF65-F5344CB8AC3E}">
        <p14:creationId xmlns:p14="http://schemas.microsoft.com/office/powerpoint/2010/main" val="3550894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31</a:t>
            </a:fld>
            <a:endParaRPr lang="fr-FR"/>
          </a:p>
        </p:txBody>
      </p:sp>
    </p:spTree>
    <p:extLst>
      <p:ext uri="{BB962C8B-B14F-4D97-AF65-F5344CB8AC3E}">
        <p14:creationId xmlns:p14="http://schemas.microsoft.com/office/powerpoint/2010/main" val="35725311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32</a:t>
            </a:fld>
            <a:endParaRPr lang="fr-FR"/>
          </a:p>
        </p:txBody>
      </p:sp>
    </p:spTree>
    <p:extLst>
      <p:ext uri="{BB962C8B-B14F-4D97-AF65-F5344CB8AC3E}">
        <p14:creationId xmlns:p14="http://schemas.microsoft.com/office/powerpoint/2010/main" val="79786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33</a:t>
            </a:fld>
            <a:endParaRPr lang="fr-FR"/>
          </a:p>
        </p:txBody>
      </p:sp>
    </p:spTree>
    <p:extLst>
      <p:ext uri="{BB962C8B-B14F-4D97-AF65-F5344CB8AC3E}">
        <p14:creationId xmlns:p14="http://schemas.microsoft.com/office/powerpoint/2010/main" val="2735574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34</a:t>
            </a:fld>
            <a:endParaRPr lang="fr-FR"/>
          </a:p>
        </p:txBody>
      </p:sp>
    </p:spTree>
    <p:extLst>
      <p:ext uri="{BB962C8B-B14F-4D97-AF65-F5344CB8AC3E}">
        <p14:creationId xmlns:p14="http://schemas.microsoft.com/office/powerpoint/2010/main" val="1468433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35</a:t>
            </a:fld>
            <a:endParaRPr lang="fr-FR"/>
          </a:p>
        </p:txBody>
      </p:sp>
    </p:spTree>
    <p:extLst>
      <p:ext uri="{BB962C8B-B14F-4D97-AF65-F5344CB8AC3E}">
        <p14:creationId xmlns:p14="http://schemas.microsoft.com/office/powerpoint/2010/main" val="41179617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36</a:t>
            </a:fld>
            <a:endParaRPr lang="fr-FR"/>
          </a:p>
        </p:txBody>
      </p:sp>
    </p:spTree>
    <p:extLst>
      <p:ext uri="{BB962C8B-B14F-4D97-AF65-F5344CB8AC3E}">
        <p14:creationId xmlns:p14="http://schemas.microsoft.com/office/powerpoint/2010/main" val="42361432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37</a:t>
            </a:fld>
            <a:endParaRPr lang="fr-FR"/>
          </a:p>
        </p:txBody>
      </p:sp>
    </p:spTree>
    <p:extLst>
      <p:ext uri="{BB962C8B-B14F-4D97-AF65-F5344CB8AC3E}">
        <p14:creationId xmlns:p14="http://schemas.microsoft.com/office/powerpoint/2010/main" val="21535758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38</a:t>
            </a:fld>
            <a:endParaRPr lang="fr-FR"/>
          </a:p>
        </p:txBody>
      </p:sp>
    </p:spTree>
    <p:extLst>
      <p:ext uri="{BB962C8B-B14F-4D97-AF65-F5344CB8AC3E}">
        <p14:creationId xmlns:p14="http://schemas.microsoft.com/office/powerpoint/2010/main" val="31781776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39</a:t>
            </a:fld>
            <a:endParaRPr lang="fr-FR"/>
          </a:p>
        </p:txBody>
      </p:sp>
    </p:spTree>
    <p:extLst>
      <p:ext uri="{BB962C8B-B14F-4D97-AF65-F5344CB8AC3E}">
        <p14:creationId xmlns:p14="http://schemas.microsoft.com/office/powerpoint/2010/main" val="71410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a:t>
            </a:fld>
            <a:endParaRPr lang="fr-FR"/>
          </a:p>
        </p:txBody>
      </p:sp>
    </p:spTree>
    <p:extLst>
      <p:ext uri="{BB962C8B-B14F-4D97-AF65-F5344CB8AC3E}">
        <p14:creationId xmlns:p14="http://schemas.microsoft.com/office/powerpoint/2010/main" val="34223499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40</a:t>
            </a:fld>
            <a:endParaRPr lang="fr-FR"/>
          </a:p>
        </p:txBody>
      </p:sp>
    </p:spTree>
    <p:extLst>
      <p:ext uri="{BB962C8B-B14F-4D97-AF65-F5344CB8AC3E}">
        <p14:creationId xmlns:p14="http://schemas.microsoft.com/office/powerpoint/2010/main" val="1707045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41</a:t>
            </a:fld>
            <a:endParaRPr lang="fr-FR"/>
          </a:p>
        </p:txBody>
      </p:sp>
    </p:spTree>
    <p:extLst>
      <p:ext uri="{BB962C8B-B14F-4D97-AF65-F5344CB8AC3E}">
        <p14:creationId xmlns:p14="http://schemas.microsoft.com/office/powerpoint/2010/main" val="29057460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42</a:t>
            </a:fld>
            <a:endParaRPr lang="fr-FR"/>
          </a:p>
        </p:txBody>
      </p:sp>
    </p:spTree>
    <p:extLst>
      <p:ext uri="{BB962C8B-B14F-4D97-AF65-F5344CB8AC3E}">
        <p14:creationId xmlns:p14="http://schemas.microsoft.com/office/powerpoint/2010/main" val="42723265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43</a:t>
            </a:fld>
            <a:endParaRPr lang="fr-FR"/>
          </a:p>
        </p:txBody>
      </p:sp>
    </p:spTree>
    <p:extLst>
      <p:ext uri="{BB962C8B-B14F-4D97-AF65-F5344CB8AC3E}">
        <p14:creationId xmlns:p14="http://schemas.microsoft.com/office/powerpoint/2010/main" val="36444372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44</a:t>
            </a:fld>
            <a:endParaRPr lang="fr-FR"/>
          </a:p>
        </p:txBody>
      </p:sp>
    </p:spTree>
    <p:extLst>
      <p:ext uri="{BB962C8B-B14F-4D97-AF65-F5344CB8AC3E}">
        <p14:creationId xmlns:p14="http://schemas.microsoft.com/office/powerpoint/2010/main" val="26953850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45</a:t>
            </a:fld>
            <a:endParaRPr lang="fr-FR"/>
          </a:p>
        </p:txBody>
      </p:sp>
    </p:spTree>
    <p:extLst>
      <p:ext uri="{BB962C8B-B14F-4D97-AF65-F5344CB8AC3E}">
        <p14:creationId xmlns:p14="http://schemas.microsoft.com/office/powerpoint/2010/main" val="28207824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46</a:t>
            </a:fld>
            <a:endParaRPr lang="fr-FR"/>
          </a:p>
        </p:txBody>
      </p:sp>
    </p:spTree>
    <p:extLst>
      <p:ext uri="{BB962C8B-B14F-4D97-AF65-F5344CB8AC3E}">
        <p14:creationId xmlns:p14="http://schemas.microsoft.com/office/powerpoint/2010/main" val="3140951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47</a:t>
            </a:fld>
            <a:endParaRPr lang="fr-FR"/>
          </a:p>
        </p:txBody>
      </p:sp>
    </p:spTree>
    <p:extLst>
      <p:ext uri="{BB962C8B-B14F-4D97-AF65-F5344CB8AC3E}">
        <p14:creationId xmlns:p14="http://schemas.microsoft.com/office/powerpoint/2010/main" val="2030354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48</a:t>
            </a:fld>
            <a:endParaRPr lang="fr-FR"/>
          </a:p>
        </p:txBody>
      </p:sp>
    </p:spTree>
    <p:extLst>
      <p:ext uri="{BB962C8B-B14F-4D97-AF65-F5344CB8AC3E}">
        <p14:creationId xmlns:p14="http://schemas.microsoft.com/office/powerpoint/2010/main" val="34818766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49</a:t>
            </a:fld>
            <a:endParaRPr lang="fr-FR"/>
          </a:p>
        </p:txBody>
      </p:sp>
    </p:spTree>
    <p:extLst>
      <p:ext uri="{BB962C8B-B14F-4D97-AF65-F5344CB8AC3E}">
        <p14:creationId xmlns:p14="http://schemas.microsoft.com/office/powerpoint/2010/main" val="1910760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a:t>
            </a:fld>
            <a:endParaRPr lang="fr-FR"/>
          </a:p>
        </p:txBody>
      </p:sp>
    </p:spTree>
    <p:extLst>
      <p:ext uri="{BB962C8B-B14F-4D97-AF65-F5344CB8AC3E}">
        <p14:creationId xmlns:p14="http://schemas.microsoft.com/office/powerpoint/2010/main" val="10707295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50</a:t>
            </a:fld>
            <a:endParaRPr lang="fr-FR"/>
          </a:p>
        </p:txBody>
      </p:sp>
    </p:spTree>
    <p:extLst>
      <p:ext uri="{BB962C8B-B14F-4D97-AF65-F5344CB8AC3E}">
        <p14:creationId xmlns:p14="http://schemas.microsoft.com/office/powerpoint/2010/main" val="11292821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51</a:t>
            </a:fld>
            <a:endParaRPr lang="fr-FR"/>
          </a:p>
        </p:txBody>
      </p:sp>
    </p:spTree>
    <p:extLst>
      <p:ext uri="{BB962C8B-B14F-4D97-AF65-F5344CB8AC3E}">
        <p14:creationId xmlns:p14="http://schemas.microsoft.com/office/powerpoint/2010/main" val="12608886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52</a:t>
            </a:fld>
            <a:endParaRPr lang="fr-FR"/>
          </a:p>
        </p:txBody>
      </p:sp>
    </p:spTree>
    <p:extLst>
      <p:ext uri="{BB962C8B-B14F-4D97-AF65-F5344CB8AC3E}">
        <p14:creationId xmlns:p14="http://schemas.microsoft.com/office/powerpoint/2010/main" val="38995340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53</a:t>
            </a:fld>
            <a:endParaRPr lang="fr-FR"/>
          </a:p>
        </p:txBody>
      </p:sp>
    </p:spTree>
    <p:extLst>
      <p:ext uri="{BB962C8B-B14F-4D97-AF65-F5344CB8AC3E}">
        <p14:creationId xmlns:p14="http://schemas.microsoft.com/office/powerpoint/2010/main" val="34734285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54</a:t>
            </a:fld>
            <a:endParaRPr lang="fr-FR"/>
          </a:p>
        </p:txBody>
      </p:sp>
    </p:spTree>
    <p:extLst>
      <p:ext uri="{BB962C8B-B14F-4D97-AF65-F5344CB8AC3E}">
        <p14:creationId xmlns:p14="http://schemas.microsoft.com/office/powerpoint/2010/main" val="35475874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55</a:t>
            </a:fld>
            <a:endParaRPr lang="fr-FR"/>
          </a:p>
        </p:txBody>
      </p:sp>
    </p:spTree>
    <p:extLst>
      <p:ext uri="{BB962C8B-B14F-4D97-AF65-F5344CB8AC3E}">
        <p14:creationId xmlns:p14="http://schemas.microsoft.com/office/powerpoint/2010/main" val="33910419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56</a:t>
            </a:fld>
            <a:endParaRPr lang="fr-FR"/>
          </a:p>
        </p:txBody>
      </p:sp>
    </p:spTree>
    <p:extLst>
      <p:ext uri="{BB962C8B-B14F-4D97-AF65-F5344CB8AC3E}">
        <p14:creationId xmlns:p14="http://schemas.microsoft.com/office/powerpoint/2010/main" val="3205560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57</a:t>
            </a:fld>
            <a:endParaRPr lang="fr-FR"/>
          </a:p>
        </p:txBody>
      </p:sp>
    </p:spTree>
    <p:extLst>
      <p:ext uri="{BB962C8B-B14F-4D97-AF65-F5344CB8AC3E}">
        <p14:creationId xmlns:p14="http://schemas.microsoft.com/office/powerpoint/2010/main" val="177905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58</a:t>
            </a:fld>
            <a:endParaRPr lang="fr-FR"/>
          </a:p>
        </p:txBody>
      </p:sp>
    </p:spTree>
    <p:extLst>
      <p:ext uri="{BB962C8B-B14F-4D97-AF65-F5344CB8AC3E}">
        <p14:creationId xmlns:p14="http://schemas.microsoft.com/office/powerpoint/2010/main" val="13256551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59</a:t>
            </a:fld>
            <a:endParaRPr lang="fr-FR"/>
          </a:p>
        </p:txBody>
      </p:sp>
    </p:spTree>
    <p:extLst>
      <p:ext uri="{BB962C8B-B14F-4D97-AF65-F5344CB8AC3E}">
        <p14:creationId xmlns:p14="http://schemas.microsoft.com/office/powerpoint/2010/main" val="274199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a:t>
            </a:fld>
            <a:endParaRPr lang="fr-FR"/>
          </a:p>
        </p:txBody>
      </p:sp>
    </p:spTree>
    <p:extLst>
      <p:ext uri="{BB962C8B-B14F-4D97-AF65-F5344CB8AC3E}">
        <p14:creationId xmlns:p14="http://schemas.microsoft.com/office/powerpoint/2010/main" val="100703469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60</a:t>
            </a:fld>
            <a:endParaRPr lang="fr-FR"/>
          </a:p>
        </p:txBody>
      </p:sp>
    </p:spTree>
    <p:extLst>
      <p:ext uri="{BB962C8B-B14F-4D97-AF65-F5344CB8AC3E}">
        <p14:creationId xmlns:p14="http://schemas.microsoft.com/office/powerpoint/2010/main" val="28827698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61</a:t>
            </a:fld>
            <a:endParaRPr lang="fr-FR"/>
          </a:p>
        </p:txBody>
      </p:sp>
    </p:spTree>
    <p:extLst>
      <p:ext uri="{BB962C8B-B14F-4D97-AF65-F5344CB8AC3E}">
        <p14:creationId xmlns:p14="http://schemas.microsoft.com/office/powerpoint/2010/main" val="23504443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62</a:t>
            </a:fld>
            <a:endParaRPr lang="fr-FR"/>
          </a:p>
        </p:txBody>
      </p:sp>
    </p:spTree>
    <p:extLst>
      <p:ext uri="{BB962C8B-B14F-4D97-AF65-F5344CB8AC3E}">
        <p14:creationId xmlns:p14="http://schemas.microsoft.com/office/powerpoint/2010/main" val="10157893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63</a:t>
            </a:fld>
            <a:endParaRPr lang="fr-FR"/>
          </a:p>
        </p:txBody>
      </p:sp>
    </p:spTree>
    <p:extLst>
      <p:ext uri="{BB962C8B-B14F-4D97-AF65-F5344CB8AC3E}">
        <p14:creationId xmlns:p14="http://schemas.microsoft.com/office/powerpoint/2010/main" val="2829027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64</a:t>
            </a:fld>
            <a:endParaRPr lang="fr-FR"/>
          </a:p>
        </p:txBody>
      </p:sp>
    </p:spTree>
    <p:extLst>
      <p:ext uri="{BB962C8B-B14F-4D97-AF65-F5344CB8AC3E}">
        <p14:creationId xmlns:p14="http://schemas.microsoft.com/office/powerpoint/2010/main" val="234786466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65</a:t>
            </a:fld>
            <a:endParaRPr lang="fr-FR"/>
          </a:p>
        </p:txBody>
      </p:sp>
    </p:spTree>
    <p:extLst>
      <p:ext uri="{BB962C8B-B14F-4D97-AF65-F5344CB8AC3E}">
        <p14:creationId xmlns:p14="http://schemas.microsoft.com/office/powerpoint/2010/main" val="357117790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66</a:t>
            </a:fld>
            <a:endParaRPr lang="fr-FR"/>
          </a:p>
        </p:txBody>
      </p:sp>
    </p:spTree>
    <p:extLst>
      <p:ext uri="{BB962C8B-B14F-4D97-AF65-F5344CB8AC3E}">
        <p14:creationId xmlns:p14="http://schemas.microsoft.com/office/powerpoint/2010/main" val="423687558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67</a:t>
            </a:fld>
            <a:endParaRPr lang="fr-FR"/>
          </a:p>
        </p:txBody>
      </p:sp>
    </p:spTree>
    <p:extLst>
      <p:ext uri="{BB962C8B-B14F-4D97-AF65-F5344CB8AC3E}">
        <p14:creationId xmlns:p14="http://schemas.microsoft.com/office/powerpoint/2010/main" val="179466816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68</a:t>
            </a:fld>
            <a:endParaRPr lang="fr-FR"/>
          </a:p>
        </p:txBody>
      </p:sp>
    </p:spTree>
    <p:extLst>
      <p:ext uri="{BB962C8B-B14F-4D97-AF65-F5344CB8AC3E}">
        <p14:creationId xmlns:p14="http://schemas.microsoft.com/office/powerpoint/2010/main" val="349630643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69</a:t>
            </a:fld>
            <a:endParaRPr lang="fr-FR"/>
          </a:p>
        </p:txBody>
      </p:sp>
    </p:spTree>
    <p:extLst>
      <p:ext uri="{BB962C8B-B14F-4D97-AF65-F5344CB8AC3E}">
        <p14:creationId xmlns:p14="http://schemas.microsoft.com/office/powerpoint/2010/main" val="1695172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a:t>
            </a:fld>
            <a:endParaRPr lang="fr-FR"/>
          </a:p>
        </p:txBody>
      </p:sp>
    </p:spTree>
    <p:extLst>
      <p:ext uri="{BB962C8B-B14F-4D97-AF65-F5344CB8AC3E}">
        <p14:creationId xmlns:p14="http://schemas.microsoft.com/office/powerpoint/2010/main" val="146718069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70</a:t>
            </a:fld>
            <a:endParaRPr lang="fr-FR"/>
          </a:p>
        </p:txBody>
      </p:sp>
    </p:spTree>
    <p:extLst>
      <p:ext uri="{BB962C8B-B14F-4D97-AF65-F5344CB8AC3E}">
        <p14:creationId xmlns:p14="http://schemas.microsoft.com/office/powerpoint/2010/main" val="279115191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71</a:t>
            </a:fld>
            <a:endParaRPr lang="fr-FR"/>
          </a:p>
        </p:txBody>
      </p:sp>
    </p:spTree>
    <p:extLst>
      <p:ext uri="{BB962C8B-B14F-4D97-AF65-F5344CB8AC3E}">
        <p14:creationId xmlns:p14="http://schemas.microsoft.com/office/powerpoint/2010/main" val="345185630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72</a:t>
            </a:fld>
            <a:endParaRPr lang="fr-FR"/>
          </a:p>
        </p:txBody>
      </p:sp>
    </p:spTree>
    <p:extLst>
      <p:ext uri="{BB962C8B-B14F-4D97-AF65-F5344CB8AC3E}">
        <p14:creationId xmlns:p14="http://schemas.microsoft.com/office/powerpoint/2010/main" val="22298490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73</a:t>
            </a:fld>
            <a:endParaRPr lang="fr-FR"/>
          </a:p>
        </p:txBody>
      </p:sp>
    </p:spTree>
    <p:extLst>
      <p:ext uri="{BB962C8B-B14F-4D97-AF65-F5344CB8AC3E}">
        <p14:creationId xmlns:p14="http://schemas.microsoft.com/office/powerpoint/2010/main" val="404770458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74</a:t>
            </a:fld>
            <a:endParaRPr lang="fr-FR"/>
          </a:p>
        </p:txBody>
      </p:sp>
    </p:spTree>
    <p:extLst>
      <p:ext uri="{BB962C8B-B14F-4D97-AF65-F5344CB8AC3E}">
        <p14:creationId xmlns:p14="http://schemas.microsoft.com/office/powerpoint/2010/main" val="26041961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75</a:t>
            </a:fld>
            <a:endParaRPr lang="fr-FR"/>
          </a:p>
        </p:txBody>
      </p:sp>
    </p:spTree>
    <p:extLst>
      <p:ext uri="{BB962C8B-B14F-4D97-AF65-F5344CB8AC3E}">
        <p14:creationId xmlns:p14="http://schemas.microsoft.com/office/powerpoint/2010/main" val="192877492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76</a:t>
            </a:fld>
            <a:endParaRPr lang="fr-FR"/>
          </a:p>
        </p:txBody>
      </p:sp>
    </p:spTree>
    <p:extLst>
      <p:ext uri="{BB962C8B-B14F-4D97-AF65-F5344CB8AC3E}">
        <p14:creationId xmlns:p14="http://schemas.microsoft.com/office/powerpoint/2010/main" val="19464254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77</a:t>
            </a:fld>
            <a:endParaRPr lang="fr-FR"/>
          </a:p>
        </p:txBody>
      </p:sp>
    </p:spTree>
    <p:extLst>
      <p:ext uri="{BB962C8B-B14F-4D97-AF65-F5344CB8AC3E}">
        <p14:creationId xmlns:p14="http://schemas.microsoft.com/office/powerpoint/2010/main" val="96979610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78</a:t>
            </a:fld>
            <a:endParaRPr lang="fr-FR"/>
          </a:p>
        </p:txBody>
      </p:sp>
    </p:spTree>
    <p:extLst>
      <p:ext uri="{BB962C8B-B14F-4D97-AF65-F5344CB8AC3E}">
        <p14:creationId xmlns:p14="http://schemas.microsoft.com/office/powerpoint/2010/main" val="349783284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79</a:t>
            </a:fld>
            <a:endParaRPr lang="fr-FR"/>
          </a:p>
        </p:txBody>
      </p:sp>
    </p:spTree>
    <p:extLst>
      <p:ext uri="{BB962C8B-B14F-4D97-AF65-F5344CB8AC3E}">
        <p14:creationId xmlns:p14="http://schemas.microsoft.com/office/powerpoint/2010/main" val="399330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a:t>
            </a:fld>
            <a:endParaRPr lang="fr-FR"/>
          </a:p>
        </p:txBody>
      </p:sp>
    </p:spTree>
    <p:extLst>
      <p:ext uri="{BB962C8B-B14F-4D97-AF65-F5344CB8AC3E}">
        <p14:creationId xmlns:p14="http://schemas.microsoft.com/office/powerpoint/2010/main" val="228886489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80</a:t>
            </a:fld>
            <a:endParaRPr lang="fr-FR"/>
          </a:p>
        </p:txBody>
      </p:sp>
    </p:spTree>
    <p:extLst>
      <p:ext uri="{BB962C8B-B14F-4D97-AF65-F5344CB8AC3E}">
        <p14:creationId xmlns:p14="http://schemas.microsoft.com/office/powerpoint/2010/main" val="7331788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81</a:t>
            </a:fld>
            <a:endParaRPr lang="fr-FR"/>
          </a:p>
        </p:txBody>
      </p:sp>
    </p:spTree>
    <p:extLst>
      <p:ext uri="{BB962C8B-B14F-4D97-AF65-F5344CB8AC3E}">
        <p14:creationId xmlns:p14="http://schemas.microsoft.com/office/powerpoint/2010/main" val="70885184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82</a:t>
            </a:fld>
            <a:endParaRPr lang="fr-FR"/>
          </a:p>
        </p:txBody>
      </p:sp>
    </p:spTree>
    <p:extLst>
      <p:ext uri="{BB962C8B-B14F-4D97-AF65-F5344CB8AC3E}">
        <p14:creationId xmlns:p14="http://schemas.microsoft.com/office/powerpoint/2010/main" val="81689106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83</a:t>
            </a:fld>
            <a:endParaRPr lang="fr-FR"/>
          </a:p>
        </p:txBody>
      </p:sp>
    </p:spTree>
    <p:extLst>
      <p:ext uri="{BB962C8B-B14F-4D97-AF65-F5344CB8AC3E}">
        <p14:creationId xmlns:p14="http://schemas.microsoft.com/office/powerpoint/2010/main" val="331175892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84</a:t>
            </a:fld>
            <a:endParaRPr lang="fr-FR"/>
          </a:p>
        </p:txBody>
      </p:sp>
    </p:spTree>
    <p:extLst>
      <p:ext uri="{BB962C8B-B14F-4D97-AF65-F5344CB8AC3E}">
        <p14:creationId xmlns:p14="http://schemas.microsoft.com/office/powerpoint/2010/main" val="282495429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85</a:t>
            </a:fld>
            <a:endParaRPr lang="fr-FR"/>
          </a:p>
        </p:txBody>
      </p:sp>
    </p:spTree>
    <p:extLst>
      <p:ext uri="{BB962C8B-B14F-4D97-AF65-F5344CB8AC3E}">
        <p14:creationId xmlns:p14="http://schemas.microsoft.com/office/powerpoint/2010/main" val="140526720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86</a:t>
            </a:fld>
            <a:endParaRPr lang="fr-FR"/>
          </a:p>
        </p:txBody>
      </p:sp>
    </p:spTree>
    <p:extLst>
      <p:ext uri="{BB962C8B-B14F-4D97-AF65-F5344CB8AC3E}">
        <p14:creationId xmlns:p14="http://schemas.microsoft.com/office/powerpoint/2010/main" val="33905985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87</a:t>
            </a:fld>
            <a:endParaRPr lang="fr-FR"/>
          </a:p>
        </p:txBody>
      </p:sp>
    </p:spTree>
    <p:extLst>
      <p:ext uri="{BB962C8B-B14F-4D97-AF65-F5344CB8AC3E}">
        <p14:creationId xmlns:p14="http://schemas.microsoft.com/office/powerpoint/2010/main" val="385455276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88</a:t>
            </a:fld>
            <a:endParaRPr lang="fr-FR"/>
          </a:p>
        </p:txBody>
      </p:sp>
    </p:spTree>
    <p:extLst>
      <p:ext uri="{BB962C8B-B14F-4D97-AF65-F5344CB8AC3E}">
        <p14:creationId xmlns:p14="http://schemas.microsoft.com/office/powerpoint/2010/main" val="101968560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89</a:t>
            </a:fld>
            <a:endParaRPr lang="fr-FR"/>
          </a:p>
        </p:txBody>
      </p:sp>
    </p:spTree>
    <p:extLst>
      <p:ext uri="{BB962C8B-B14F-4D97-AF65-F5344CB8AC3E}">
        <p14:creationId xmlns:p14="http://schemas.microsoft.com/office/powerpoint/2010/main" val="3624071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a:t>
            </a:fld>
            <a:endParaRPr lang="fr-FR"/>
          </a:p>
        </p:txBody>
      </p:sp>
    </p:spTree>
    <p:extLst>
      <p:ext uri="{BB962C8B-B14F-4D97-AF65-F5344CB8AC3E}">
        <p14:creationId xmlns:p14="http://schemas.microsoft.com/office/powerpoint/2010/main" val="132218308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90</a:t>
            </a:fld>
            <a:endParaRPr lang="fr-FR"/>
          </a:p>
        </p:txBody>
      </p:sp>
    </p:spTree>
    <p:extLst>
      <p:ext uri="{BB962C8B-B14F-4D97-AF65-F5344CB8AC3E}">
        <p14:creationId xmlns:p14="http://schemas.microsoft.com/office/powerpoint/2010/main" val="36443259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91</a:t>
            </a:fld>
            <a:endParaRPr lang="fr-FR"/>
          </a:p>
        </p:txBody>
      </p:sp>
    </p:spTree>
    <p:extLst>
      <p:ext uri="{BB962C8B-B14F-4D97-AF65-F5344CB8AC3E}">
        <p14:creationId xmlns:p14="http://schemas.microsoft.com/office/powerpoint/2010/main" val="406219966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92</a:t>
            </a:fld>
            <a:endParaRPr lang="fr-FR"/>
          </a:p>
        </p:txBody>
      </p:sp>
    </p:spTree>
    <p:extLst>
      <p:ext uri="{BB962C8B-B14F-4D97-AF65-F5344CB8AC3E}">
        <p14:creationId xmlns:p14="http://schemas.microsoft.com/office/powerpoint/2010/main" val="352448142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93</a:t>
            </a:fld>
            <a:endParaRPr lang="fr-FR"/>
          </a:p>
        </p:txBody>
      </p:sp>
    </p:spTree>
    <p:extLst>
      <p:ext uri="{BB962C8B-B14F-4D97-AF65-F5344CB8AC3E}">
        <p14:creationId xmlns:p14="http://schemas.microsoft.com/office/powerpoint/2010/main" val="316747601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94</a:t>
            </a:fld>
            <a:endParaRPr lang="fr-FR"/>
          </a:p>
        </p:txBody>
      </p:sp>
    </p:spTree>
    <p:extLst>
      <p:ext uri="{BB962C8B-B14F-4D97-AF65-F5344CB8AC3E}">
        <p14:creationId xmlns:p14="http://schemas.microsoft.com/office/powerpoint/2010/main" val="305983787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95</a:t>
            </a:fld>
            <a:endParaRPr lang="fr-FR"/>
          </a:p>
        </p:txBody>
      </p:sp>
    </p:spTree>
    <p:extLst>
      <p:ext uri="{BB962C8B-B14F-4D97-AF65-F5344CB8AC3E}">
        <p14:creationId xmlns:p14="http://schemas.microsoft.com/office/powerpoint/2010/main" val="27851613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96</a:t>
            </a:fld>
            <a:endParaRPr lang="fr-FR"/>
          </a:p>
        </p:txBody>
      </p:sp>
    </p:spTree>
    <p:extLst>
      <p:ext uri="{BB962C8B-B14F-4D97-AF65-F5344CB8AC3E}">
        <p14:creationId xmlns:p14="http://schemas.microsoft.com/office/powerpoint/2010/main" val="236382444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97</a:t>
            </a:fld>
            <a:endParaRPr lang="fr-FR"/>
          </a:p>
        </p:txBody>
      </p:sp>
    </p:spTree>
    <p:extLst>
      <p:ext uri="{BB962C8B-B14F-4D97-AF65-F5344CB8AC3E}">
        <p14:creationId xmlns:p14="http://schemas.microsoft.com/office/powerpoint/2010/main" val="413617810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F320AE6-E09E-4256-8F55-6BADDEEC4CBE}" type="slidenum">
              <a:rPr lang="fr-FR" smtClean="0"/>
              <a:t>98</a:t>
            </a:fld>
            <a:endParaRPr lang="fr-FR"/>
          </a:p>
        </p:txBody>
      </p:sp>
    </p:spTree>
    <p:extLst>
      <p:ext uri="{BB962C8B-B14F-4D97-AF65-F5344CB8AC3E}">
        <p14:creationId xmlns:p14="http://schemas.microsoft.com/office/powerpoint/2010/main" val="58307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r>
              <a:rPr lang="fr-FR" smtClean="0"/>
              <a:t>19/12/2014</a:t>
            </a:r>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F5105513-BC41-4045-BC50-A0A0000B1EF6}"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19/12/2014</a:t>
            </a:r>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19/12/2014</a:t>
            </a:r>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r>
              <a:rPr lang="fr-FR" smtClean="0"/>
              <a:t>19/12/2014</a:t>
            </a:r>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r>
              <a:rPr lang="fr-FR" smtClean="0"/>
              <a:t>19/12/2014</a:t>
            </a:r>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5105513-BC41-4045-BC50-A0A0000B1EF6}"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r>
              <a:rPr lang="fr-FR" smtClean="0"/>
              <a:t>19/12/2014</a:t>
            </a:r>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r>
              <a:rPr lang="fr-FR" smtClean="0"/>
              <a:t>19/12/2014</a:t>
            </a:r>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r>
              <a:rPr lang="fr-FR" smtClean="0"/>
              <a:t>19/12/2014</a:t>
            </a:r>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r>
              <a:rPr lang="fr-FR" smtClean="0"/>
              <a:t>19/12/2014</a:t>
            </a:r>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5105513-BC41-4045-BC50-A0A0000B1EF6}"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r>
              <a:rPr lang="fr-FR" smtClean="0"/>
              <a:t>19/12/2014</a:t>
            </a:r>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5105513-BC41-4045-BC50-A0A0000B1EF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r>
              <a:rPr lang="fr-FR" smtClean="0"/>
              <a:t>19/12/2014</a:t>
            </a:r>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5105513-BC41-4045-BC50-A0A0000B1EF6}"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fr-FR" smtClean="0"/>
              <a:t>19/12/2014</a:t>
            </a:r>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105513-BC41-4045-BC50-A0A0000B1EF6}"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359898"/>
            <a:ext cx="7406640" cy="6021430"/>
          </a:xfrm>
        </p:spPr>
        <p:txBody>
          <a:bodyPr>
            <a:normAutofit/>
          </a:bodyPr>
          <a:lstStyle/>
          <a:p>
            <a:pPr algn="ctr"/>
            <a:r>
              <a:rPr lang="fr-FR" sz="5400" dirty="0" smtClean="0">
                <a:effectLst>
                  <a:outerShdw blurRad="38100" dist="38100" dir="2700000" algn="tl">
                    <a:srgbClr val="000000">
                      <a:alpha val="43137"/>
                    </a:srgbClr>
                  </a:outerShdw>
                </a:effectLst>
              </a:rPr>
              <a:t>DROIT </a:t>
            </a:r>
            <a:br>
              <a:rPr lang="fr-FR" sz="5400" dirty="0" smtClean="0">
                <a:effectLst>
                  <a:outerShdw blurRad="38100" dist="38100" dir="2700000" algn="tl">
                    <a:srgbClr val="000000">
                      <a:alpha val="43137"/>
                    </a:srgbClr>
                  </a:outerShdw>
                </a:effectLst>
              </a:rPr>
            </a:br>
            <a:r>
              <a:rPr lang="fr-FR" sz="5400" dirty="0" smtClean="0">
                <a:effectLst>
                  <a:outerShdw blurRad="38100" dist="38100" dir="2700000" algn="tl">
                    <a:srgbClr val="000000">
                      <a:alpha val="43137"/>
                    </a:srgbClr>
                  </a:outerShdw>
                </a:effectLst>
              </a:rPr>
              <a:t>DU TRAVAIL</a:t>
            </a:r>
            <a:br>
              <a:rPr lang="fr-FR" sz="5400" dirty="0" smtClean="0">
                <a:effectLst>
                  <a:outerShdw blurRad="38100" dist="38100" dir="2700000" algn="tl">
                    <a:srgbClr val="000000">
                      <a:alpha val="43137"/>
                    </a:srgbClr>
                  </a:outerShdw>
                </a:effectLst>
              </a:rPr>
            </a:br>
            <a:r>
              <a:rPr lang="fr-FR" sz="5400" dirty="0">
                <a:effectLst>
                  <a:outerShdw blurRad="38100" dist="38100" dir="2700000" algn="tl">
                    <a:srgbClr val="000000">
                      <a:alpha val="43137"/>
                    </a:srgbClr>
                  </a:outerShdw>
                </a:effectLst>
              </a:rPr>
              <a:t/>
            </a:r>
            <a:br>
              <a:rPr lang="fr-FR" sz="5400" dirty="0">
                <a:effectLst>
                  <a:outerShdw blurRad="38100" dist="38100" dir="2700000" algn="tl">
                    <a:srgbClr val="000000">
                      <a:alpha val="43137"/>
                    </a:srgbClr>
                  </a:outerShdw>
                </a:effectLst>
              </a:rPr>
            </a:br>
            <a:r>
              <a:rPr lang="fr-FR" dirty="0" smtClean="0"/>
              <a:t/>
            </a:r>
            <a:br>
              <a:rPr lang="fr-FR" dirty="0" smtClean="0"/>
            </a:br>
            <a:r>
              <a:rPr lang="fr-FR" dirty="0"/>
              <a:t/>
            </a:r>
            <a:br>
              <a:rPr lang="fr-FR" dirty="0"/>
            </a:br>
            <a:r>
              <a:rPr lang="fr-FR" sz="1800" b="1" dirty="0" smtClean="0"/>
              <a:t>Maitre Sylvain FLICOTEAUX</a:t>
            </a:r>
            <a:br>
              <a:rPr lang="fr-FR" sz="1800" b="1" dirty="0" smtClean="0"/>
            </a:br>
            <a:r>
              <a:rPr lang="fr-FR" sz="1600" dirty="0" smtClean="0"/>
              <a:t>Avocat au Barreau de LYON</a:t>
            </a:r>
            <a:r>
              <a:rPr lang="fr-FR" dirty="0" smtClean="0"/>
              <a:t/>
            </a:r>
            <a:br>
              <a:rPr lang="fr-FR" dirty="0" smtClean="0"/>
            </a:br>
            <a:endParaRPr lang="fr-FR" dirty="0"/>
          </a:p>
        </p:txBody>
      </p:sp>
    </p:spTree>
    <p:extLst>
      <p:ext uri="{BB962C8B-B14F-4D97-AF65-F5344CB8AC3E}">
        <p14:creationId xmlns:p14="http://schemas.microsoft.com/office/powerpoint/2010/main" val="405188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CDD – les cas de recours</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Les CDD de remplacement</a:t>
            </a:r>
          </a:p>
          <a:p>
            <a:r>
              <a:rPr lang="fr-FR" sz="2000" b="1" dirty="0" smtClean="0"/>
              <a:t>L’accroissement temporaire d’activité</a:t>
            </a:r>
          </a:p>
          <a:p>
            <a:r>
              <a:rPr lang="fr-FR" sz="2000" b="1" dirty="0" smtClean="0"/>
              <a:t>Les emplois saisonniers</a:t>
            </a:r>
          </a:p>
          <a:p>
            <a:r>
              <a:rPr lang="fr-FR" sz="2000" b="1" dirty="0" smtClean="0"/>
              <a:t>Les emplois d’usage</a:t>
            </a:r>
          </a:p>
          <a:p>
            <a:r>
              <a:rPr lang="fr-FR" sz="2000" b="1" dirty="0" smtClean="0"/>
              <a:t>Autres cas</a:t>
            </a:r>
          </a:p>
          <a:p>
            <a:pPr lvl="1"/>
            <a:endParaRPr lang="fr-FR" sz="18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10</a:t>
            </a:fld>
            <a:endParaRPr lang="fr-FR"/>
          </a:p>
        </p:txBody>
      </p:sp>
    </p:spTree>
    <p:extLst>
      <p:ext uri="{BB962C8B-B14F-4D97-AF65-F5344CB8AC3E}">
        <p14:creationId xmlns:p14="http://schemas.microsoft.com/office/powerpoint/2010/main" val="3087815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CDD – les cas de recours interdit</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Pourvoir à l’activité normale et permanente de l’entreprise</a:t>
            </a:r>
          </a:p>
          <a:p>
            <a:r>
              <a:rPr lang="fr-FR" sz="2000" b="1" dirty="0" smtClean="0"/>
              <a:t>Remplacement d’un salarié gréviste</a:t>
            </a:r>
          </a:p>
          <a:p>
            <a:r>
              <a:rPr lang="fr-FR" sz="2000" b="1" dirty="0" smtClean="0"/>
              <a:t>Travaux dangereux</a:t>
            </a:r>
          </a:p>
          <a:p>
            <a:r>
              <a:rPr lang="fr-FR" sz="2000" b="1" dirty="0" smtClean="0"/>
              <a:t>Dans les 6 mois suivant un Licenciement pour motif économique </a:t>
            </a:r>
          </a:p>
          <a:p>
            <a:endParaRPr lang="fr-FR" sz="2000" b="1" dirty="0" smtClean="0"/>
          </a:p>
          <a:p>
            <a:pPr lvl="1"/>
            <a:endParaRPr lang="fr-FR" sz="18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11</a:t>
            </a:fld>
            <a:endParaRPr lang="fr-FR"/>
          </a:p>
        </p:txBody>
      </p:sp>
    </p:spTree>
    <p:extLst>
      <p:ext uri="{BB962C8B-B14F-4D97-AF65-F5344CB8AC3E}">
        <p14:creationId xmlns:p14="http://schemas.microsoft.com/office/powerpoint/2010/main" val="615755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CDD – les Conditions de forme</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Un contrat écrit</a:t>
            </a:r>
          </a:p>
          <a:p>
            <a:r>
              <a:rPr lang="fr-FR" sz="2000" b="1" dirty="0" smtClean="0"/>
              <a:t>Un contenu obligatoire</a:t>
            </a:r>
          </a:p>
          <a:p>
            <a:pPr lvl="1"/>
            <a:r>
              <a:rPr lang="fr-FR" sz="1600" b="1" dirty="0" smtClean="0"/>
              <a:t>Définition précise du motif</a:t>
            </a:r>
          </a:p>
          <a:p>
            <a:pPr lvl="1"/>
            <a:r>
              <a:rPr lang="fr-FR" sz="1600" b="1" dirty="0" smtClean="0"/>
              <a:t>Nom et qualification de la personne remplacée</a:t>
            </a:r>
          </a:p>
          <a:p>
            <a:pPr lvl="1"/>
            <a:r>
              <a:rPr lang="fr-FR" sz="1600" b="1" dirty="0" smtClean="0"/>
              <a:t>Terme ou durée minimum</a:t>
            </a:r>
          </a:p>
          <a:p>
            <a:pPr lvl="1"/>
            <a:r>
              <a:rPr lang="fr-FR" sz="1600" b="1" dirty="0" smtClean="0"/>
              <a:t>Poste de travail</a:t>
            </a:r>
          </a:p>
          <a:p>
            <a:pPr lvl="1"/>
            <a:r>
              <a:rPr lang="fr-FR" sz="1600" b="1" dirty="0" smtClean="0"/>
              <a:t>CCN</a:t>
            </a:r>
          </a:p>
          <a:p>
            <a:pPr lvl="1"/>
            <a:r>
              <a:rPr lang="fr-FR" sz="1600" b="1" dirty="0" smtClean="0"/>
              <a:t>Période d’essai</a:t>
            </a:r>
          </a:p>
          <a:p>
            <a:pPr lvl="1"/>
            <a:r>
              <a:rPr lang="fr-FR" sz="1600" b="1" dirty="0" smtClean="0"/>
              <a:t>Rémunération</a:t>
            </a:r>
          </a:p>
          <a:p>
            <a:pPr lvl="1"/>
            <a:r>
              <a:rPr lang="fr-FR" sz="1600" b="1" dirty="0" smtClean="0"/>
              <a:t>Nom et adresse des caisses de retraite complémentaire et de prévoyance</a:t>
            </a:r>
          </a:p>
          <a:p>
            <a:r>
              <a:rPr lang="fr-FR" sz="2000" b="1" dirty="0" smtClean="0"/>
              <a:t>Sanctions</a:t>
            </a:r>
          </a:p>
          <a:p>
            <a:pPr lvl="1"/>
            <a:endParaRPr lang="fr-FR" sz="18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12</a:t>
            </a:fld>
            <a:endParaRPr lang="fr-FR"/>
          </a:p>
        </p:txBody>
      </p:sp>
    </p:spTree>
    <p:extLst>
      <p:ext uri="{BB962C8B-B14F-4D97-AF65-F5344CB8AC3E}">
        <p14:creationId xmlns:p14="http://schemas.microsoft.com/office/powerpoint/2010/main" val="1823049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CDD – Exécution</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La période d’essai</a:t>
            </a:r>
          </a:p>
          <a:p>
            <a:r>
              <a:rPr lang="fr-FR" sz="2000" b="1" dirty="0" smtClean="0"/>
              <a:t>Egalité de traitement avec les salariés en CDI</a:t>
            </a:r>
          </a:p>
          <a:p>
            <a:r>
              <a:rPr lang="fr-FR" sz="2000" b="1" dirty="0" smtClean="0"/>
              <a:t>Durée du CDD</a:t>
            </a:r>
          </a:p>
          <a:p>
            <a:pPr lvl="1"/>
            <a:r>
              <a:rPr lang="fr-FR" sz="1600" dirty="0" smtClean="0"/>
              <a:t>CDD à terme précis</a:t>
            </a:r>
          </a:p>
          <a:p>
            <a:pPr lvl="1"/>
            <a:r>
              <a:rPr lang="fr-FR" sz="1600" dirty="0" smtClean="0"/>
              <a:t>CDD à terme imprécis</a:t>
            </a:r>
          </a:p>
          <a:p>
            <a:r>
              <a:rPr lang="fr-FR" sz="2000" b="1" dirty="0" smtClean="0"/>
              <a:t>La conclusions de plusieurs CDD successifs</a:t>
            </a:r>
          </a:p>
          <a:p>
            <a:pPr lvl="1"/>
            <a:r>
              <a:rPr lang="fr-FR" sz="1600" dirty="0" smtClean="0"/>
              <a:t>Avec le même salarié</a:t>
            </a:r>
          </a:p>
          <a:p>
            <a:pPr lvl="1"/>
            <a:r>
              <a:rPr lang="fr-FR" sz="1600" dirty="0" smtClean="0"/>
              <a:t>Sur le même poste</a:t>
            </a:r>
          </a:p>
          <a:p>
            <a:pPr lvl="1"/>
            <a:endParaRPr lang="fr-FR" sz="1600" b="1" dirty="0" smtClean="0"/>
          </a:p>
          <a:p>
            <a:r>
              <a:rPr lang="fr-FR" sz="2000" b="1" dirty="0" smtClean="0"/>
              <a:t>Rupture anticipée du CDD ?</a:t>
            </a:r>
          </a:p>
          <a:p>
            <a:r>
              <a:rPr lang="fr-FR" sz="2000" b="1" dirty="0" smtClean="0"/>
              <a:t>Droits du salarié à l’issue du CDD</a:t>
            </a:r>
          </a:p>
          <a:p>
            <a:pPr lvl="1"/>
            <a:endParaRPr lang="fr-FR" sz="18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13</a:t>
            </a:fld>
            <a:endParaRPr lang="fr-FR"/>
          </a:p>
        </p:txBody>
      </p:sp>
    </p:spTree>
    <p:extLst>
      <p:ext uri="{BB962C8B-B14F-4D97-AF65-F5344CB8AC3E}">
        <p14:creationId xmlns:p14="http://schemas.microsoft.com/office/powerpoint/2010/main" val="1942228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Contrat à temps partiel</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Définition</a:t>
            </a:r>
          </a:p>
          <a:p>
            <a:r>
              <a:rPr lang="fr-FR" sz="2000" b="1" dirty="0"/>
              <a:t>CDI ou CDD</a:t>
            </a:r>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14</a:t>
            </a:fld>
            <a:endParaRPr lang="fr-FR"/>
          </a:p>
        </p:txBody>
      </p:sp>
    </p:spTree>
    <p:extLst>
      <p:ext uri="{BB962C8B-B14F-4D97-AF65-F5344CB8AC3E}">
        <p14:creationId xmlns:p14="http://schemas.microsoft.com/office/powerpoint/2010/main" val="49258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Contrat à temps partiel</a:t>
            </a:r>
            <a:endParaRPr lang="fr-FR" dirty="0"/>
          </a:p>
        </p:txBody>
      </p:sp>
      <p:sp>
        <p:nvSpPr>
          <p:cNvPr id="3" name="Espace réservé du contenu 2"/>
          <p:cNvSpPr>
            <a:spLocks noGrp="1"/>
          </p:cNvSpPr>
          <p:nvPr>
            <p:ph idx="1"/>
          </p:nvPr>
        </p:nvSpPr>
        <p:spPr/>
        <p:txBody>
          <a:bodyPr>
            <a:normAutofit/>
          </a:bodyPr>
          <a:lstStyle/>
          <a:p>
            <a:r>
              <a:rPr lang="fr-FR" sz="2000" b="1" dirty="0" smtClean="0"/>
              <a:t>Conditions de forme</a:t>
            </a:r>
          </a:p>
          <a:p>
            <a:pPr lvl="1"/>
            <a:r>
              <a:rPr lang="fr-FR" sz="1800" dirty="0" smtClean="0"/>
              <a:t>Contrat écrit</a:t>
            </a:r>
          </a:p>
          <a:p>
            <a:pPr lvl="1"/>
            <a:r>
              <a:rPr lang="fr-FR" sz="1800" dirty="0" smtClean="0"/>
              <a:t>Mentions obligatoires</a:t>
            </a:r>
          </a:p>
          <a:p>
            <a:pPr lvl="1"/>
            <a:r>
              <a:rPr lang="fr-FR" sz="1800" dirty="0" smtClean="0"/>
              <a:t>Sanctions</a:t>
            </a:r>
          </a:p>
          <a:p>
            <a:pPr marL="402336" lvl="1" indent="0">
              <a:buNone/>
            </a:pPr>
            <a:endParaRPr lang="fr-FR" sz="1600" b="1" dirty="0" smtClean="0"/>
          </a:p>
          <a:p>
            <a:r>
              <a:rPr lang="fr-FR" sz="2000" b="1" dirty="0" smtClean="0"/>
              <a:t>La durée du travail</a:t>
            </a:r>
          </a:p>
          <a:p>
            <a:pPr lvl="1"/>
            <a:r>
              <a:rPr lang="fr-FR" sz="1800" dirty="0" smtClean="0"/>
              <a:t>Principe </a:t>
            </a:r>
          </a:p>
          <a:p>
            <a:pPr lvl="1"/>
            <a:r>
              <a:rPr lang="fr-FR" sz="1800" dirty="0" smtClean="0"/>
              <a:t>Exceptions</a:t>
            </a:r>
          </a:p>
          <a:p>
            <a:pPr lvl="1"/>
            <a:endParaRPr lang="fr-FR" sz="1400" dirty="0" smtClean="0"/>
          </a:p>
          <a:p>
            <a:r>
              <a:rPr lang="fr-FR" sz="2000" b="1" dirty="0" smtClean="0"/>
              <a:t>Egalité des droits</a:t>
            </a:r>
          </a:p>
          <a:p>
            <a:r>
              <a:rPr lang="fr-FR" sz="2000" b="1" dirty="0" smtClean="0"/>
              <a:t>Retour au temps plein</a:t>
            </a:r>
          </a:p>
          <a:p>
            <a:pPr marL="82296" indent="0">
              <a:buNone/>
            </a:pPr>
            <a:endParaRPr lang="fr-FR" sz="2000" b="1" dirty="0"/>
          </a:p>
          <a:p>
            <a:pPr marL="402336" lvl="1" indent="0">
              <a:buNone/>
            </a:pPr>
            <a:endParaRPr lang="fr-FR" sz="14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15</a:t>
            </a:fld>
            <a:endParaRPr lang="fr-FR"/>
          </a:p>
        </p:txBody>
      </p:sp>
    </p:spTree>
    <p:extLst>
      <p:ext uri="{BB962C8B-B14F-4D97-AF65-F5344CB8AC3E}">
        <p14:creationId xmlns:p14="http://schemas.microsoft.com/office/powerpoint/2010/main" val="2888861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trike="sngStrike" dirty="0" smtClean="0"/>
              <a:t/>
            </a:r>
            <a:br>
              <a:rPr lang="fr-FR" b="1" strike="sngStrike"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82296" indent="0">
              <a:buNone/>
            </a:pPr>
            <a:endParaRPr lang="fr-FR" dirty="0" smtClean="0"/>
          </a:p>
          <a:p>
            <a:pPr marL="82296" indent="0" algn="ctr">
              <a:buNone/>
            </a:pPr>
            <a:r>
              <a:rPr lang="fr-FR" b="1" u="sng" dirty="0"/>
              <a:t>PARTIE </a:t>
            </a:r>
            <a:r>
              <a:rPr lang="fr-FR" b="1" u="sng" dirty="0" smtClean="0"/>
              <a:t>II :</a:t>
            </a:r>
          </a:p>
          <a:p>
            <a:pPr marL="82296" indent="0" algn="ctr">
              <a:buNone/>
            </a:pPr>
            <a:r>
              <a:rPr lang="fr-FR" dirty="0"/>
              <a:t/>
            </a:r>
            <a:br>
              <a:rPr lang="fr-FR" dirty="0"/>
            </a:br>
            <a:r>
              <a:rPr lang="fr-FR" dirty="0" smtClean="0"/>
              <a:t>Les éléments importants du contrat de travail</a:t>
            </a:r>
            <a:endParaRPr lang="fr-FR" dirty="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16</a:t>
            </a:fld>
            <a:endParaRPr lang="fr-FR"/>
          </a:p>
        </p:txBody>
      </p:sp>
    </p:spTree>
    <p:extLst>
      <p:ext uri="{BB962C8B-B14F-4D97-AF65-F5344CB8AC3E}">
        <p14:creationId xmlns:p14="http://schemas.microsoft.com/office/powerpoint/2010/main" val="1713013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lstStyle/>
          <a:p>
            <a:r>
              <a:rPr lang="fr-FR" dirty="0" smtClean="0"/>
              <a:t>Les quatre piliers du contrat de travail</a:t>
            </a:r>
          </a:p>
          <a:p>
            <a:pPr lvl="1"/>
            <a:r>
              <a:rPr lang="fr-FR" dirty="0" smtClean="0"/>
              <a:t>Salaire</a:t>
            </a:r>
          </a:p>
          <a:p>
            <a:pPr lvl="1"/>
            <a:r>
              <a:rPr lang="fr-FR" dirty="0" smtClean="0"/>
              <a:t>Durée du travail</a:t>
            </a:r>
          </a:p>
          <a:p>
            <a:pPr lvl="1"/>
            <a:r>
              <a:rPr lang="fr-FR" dirty="0" smtClean="0"/>
              <a:t>Lieu de travail</a:t>
            </a:r>
          </a:p>
          <a:p>
            <a:pPr lvl="1"/>
            <a:r>
              <a:rPr lang="fr-FR" dirty="0" smtClean="0"/>
              <a:t>qualification</a:t>
            </a:r>
          </a:p>
          <a:p>
            <a:pPr lvl="1"/>
            <a:endParaRPr lang="fr-FR" dirty="0" smtClean="0"/>
          </a:p>
          <a:p>
            <a:r>
              <a:rPr lang="fr-FR" dirty="0" smtClean="0"/>
              <a:t>Les clauses particulières</a:t>
            </a:r>
            <a:endParaRPr lang="fr-FR" dirty="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17</a:t>
            </a:fld>
            <a:endParaRPr lang="fr-FR"/>
          </a:p>
        </p:txBody>
      </p:sp>
    </p:spTree>
    <p:extLst>
      <p:ext uri="{BB962C8B-B14F-4D97-AF65-F5344CB8AC3E}">
        <p14:creationId xmlns:p14="http://schemas.microsoft.com/office/powerpoint/2010/main" val="2032035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salaire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Eléments du salaire</a:t>
            </a:r>
          </a:p>
          <a:p>
            <a:r>
              <a:rPr lang="fr-FR" dirty="0" smtClean="0"/>
              <a:t>La fixation du salaire</a:t>
            </a:r>
          </a:p>
          <a:p>
            <a:r>
              <a:rPr lang="fr-FR" dirty="0" smtClean="0"/>
              <a:t>Le paiement du salaire</a:t>
            </a:r>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18</a:t>
            </a:fld>
            <a:endParaRPr lang="fr-FR"/>
          </a:p>
        </p:txBody>
      </p:sp>
    </p:spTree>
    <p:extLst>
      <p:ext uri="{BB962C8B-B14F-4D97-AF65-F5344CB8AC3E}">
        <p14:creationId xmlns:p14="http://schemas.microsoft.com/office/powerpoint/2010/main" val="3815098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salaire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Eléments du salaire</a:t>
            </a:r>
          </a:p>
          <a:p>
            <a:pPr lvl="1"/>
            <a:r>
              <a:rPr lang="fr-FR" dirty="0" smtClean="0"/>
              <a:t>Le salaire de base</a:t>
            </a:r>
          </a:p>
          <a:p>
            <a:pPr lvl="1"/>
            <a:r>
              <a:rPr lang="fr-FR" dirty="0" smtClean="0"/>
              <a:t>Les compléments de salaire</a:t>
            </a:r>
          </a:p>
          <a:p>
            <a:pPr lvl="1"/>
            <a:r>
              <a:rPr lang="fr-FR" dirty="0" smtClean="0"/>
              <a:t>Les pourboires</a:t>
            </a:r>
          </a:p>
          <a:p>
            <a:pPr lvl="1"/>
            <a:r>
              <a:rPr lang="fr-FR" dirty="0" smtClean="0"/>
              <a:t>Les primes et gratifications</a:t>
            </a:r>
          </a:p>
          <a:p>
            <a:pPr marL="402336" lvl="1" indent="0">
              <a:buNone/>
            </a:pPr>
            <a:endParaRPr lang="fr-FR" dirty="0" smtClean="0"/>
          </a:p>
          <a:p>
            <a:pPr marL="402336" lvl="1" indent="0">
              <a:buNone/>
            </a:pPr>
            <a:r>
              <a:rPr lang="fr-FR" dirty="0" smtClean="0"/>
              <a:t>Les frais professionnels</a:t>
            </a:r>
          </a:p>
          <a:p>
            <a:pPr lvl="1"/>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19</a:t>
            </a:fld>
            <a:endParaRPr lang="fr-FR"/>
          </a:p>
        </p:txBody>
      </p:sp>
    </p:spTree>
    <p:extLst>
      <p:ext uri="{BB962C8B-B14F-4D97-AF65-F5344CB8AC3E}">
        <p14:creationId xmlns:p14="http://schemas.microsoft.com/office/powerpoint/2010/main" val="32764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INTRODUCTION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Notion de Droit social</a:t>
            </a:r>
          </a:p>
          <a:p>
            <a:r>
              <a:rPr lang="fr-FR" dirty="0" smtClean="0"/>
              <a:t>Définition et domaines du droit du travail</a:t>
            </a:r>
          </a:p>
          <a:p>
            <a:r>
              <a:rPr lang="fr-FR" dirty="0" smtClean="0"/>
              <a:t>Particularités du droit du travail : les sources </a:t>
            </a:r>
          </a:p>
          <a:p>
            <a:pPr lvl="1"/>
            <a:r>
              <a:rPr lang="fr-FR" dirty="0" smtClean="0"/>
              <a:t>Sources étatiques</a:t>
            </a:r>
          </a:p>
          <a:p>
            <a:pPr lvl="1"/>
            <a:r>
              <a:rPr lang="fr-FR" dirty="0" smtClean="0"/>
              <a:t>Sources professionnelles</a:t>
            </a:r>
            <a:endParaRPr lang="fr-FR" dirty="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a:t>
            </a:fld>
            <a:endParaRPr lang="fr-FR"/>
          </a:p>
        </p:txBody>
      </p:sp>
    </p:spTree>
    <p:extLst>
      <p:ext uri="{BB962C8B-B14F-4D97-AF65-F5344CB8AC3E}">
        <p14:creationId xmlns:p14="http://schemas.microsoft.com/office/powerpoint/2010/main" val="2855531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Le salaire</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La fixation du salaire</a:t>
            </a:r>
          </a:p>
          <a:p>
            <a:pPr lvl="1"/>
            <a:r>
              <a:rPr lang="fr-FR" dirty="0" smtClean="0"/>
              <a:t>Le salaire minimum légal</a:t>
            </a:r>
          </a:p>
          <a:p>
            <a:pPr lvl="1"/>
            <a:r>
              <a:rPr lang="fr-FR" dirty="0" smtClean="0"/>
              <a:t>Le salaire minimum conventionnel</a:t>
            </a:r>
          </a:p>
          <a:p>
            <a:pPr lvl="1"/>
            <a:r>
              <a:rPr lang="fr-FR" dirty="0" smtClean="0"/>
              <a:t>A travail </a:t>
            </a:r>
            <a:r>
              <a:rPr lang="fr-FR" dirty="0" smtClean="0"/>
              <a:t>égal, </a:t>
            </a:r>
            <a:r>
              <a:rPr lang="fr-FR" dirty="0" smtClean="0"/>
              <a:t>salaire égal</a:t>
            </a:r>
          </a:p>
          <a:p>
            <a:pPr marL="402336" lvl="1" indent="0">
              <a:buNone/>
            </a:pPr>
            <a:endParaRPr lang="fr-FR" dirty="0" smtClean="0"/>
          </a:p>
          <a:p>
            <a:endParaRPr lang="fr-FR" dirty="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20</a:t>
            </a:fld>
            <a:endParaRPr lang="fr-FR"/>
          </a:p>
        </p:txBody>
      </p:sp>
    </p:spTree>
    <p:extLst>
      <p:ext uri="{BB962C8B-B14F-4D97-AF65-F5344CB8AC3E}">
        <p14:creationId xmlns:p14="http://schemas.microsoft.com/office/powerpoint/2010/main" val="7175220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Le salaire</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 paiement du salaire</a:t>
            </a:r>
          </a:p>
          <a:p>
            <a:pPr lvl="1"/>
            <a:r>
              <a:rPr lang="fr-FR" dirty="0" smtClean="0"/>
              <a:t>Moyen de paiement </a:t>
            </a:r>
            <a:endParaRPr lang="fr-FR" dirty="0"/>
          </a:p>
          <a:p>
            <a:pPr lvl="1"/>
            <a:r>
              <a:rPr lang="fr-FR" dirty="0" smtClean="0"/>
              <a:t>Bulletin de salaire</a:t>
            </a:r>
          </a:p>
          <a:p>
            <a:pPr lvl="1"/>
            <a:r>
              <a:rPr lang="fr-FR" dirty="0" smtClean="0"/>
              <a:t>Acompte</a:t>
            </a:r>
          </a:p>
          <a:p>
            <a:pPr lvl="1"/>
            <a:r>
              <a:rPr lang="fr-FR" dirty="0" smtClean="0"/>
              <a:t>Échéance de paiement : la loi sur la mensualisation</a:t>
            </a:r>
          </a:p>
          <a:p>
            <a:pPr lvl="1"/>
            <a:r>
              <a:rPr lang="fr-FR" dirty="0" smtClean="0"/>
              <a:t>Lieu de paiement</a:t>
            </a:r>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21</a:t>
            </a:fld>
            <a:endParaRPr lang="fr-FR"/>
          </a:p>
        </p:txBody>
      </p:sp>
    </p:spTree>
    <p:extLst>
      <p:ext uri="{BB962C8B-B14F-4D97-AF65-F5344CB8AC3E}">
        <p14:creationId xmlns:p14="http://schemas.microsoft.com/office/powerpoint/2010/main" val="1492257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La durée du travail</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La durée légale</a:t>
            </a:r>
          </a:p>
          <a:p>
            <a:r>
              <a:rPr lang="fr-FR" dirty="0" smtClean="0"/>
              <a:t>Les durées maximales</a:t>
            </a:r>
          </a:p>
          <a:p>
            <a:r>
              <a:rPr lang="fr-FR" dirty="0" smtClean="0"/>
              <a:t>Les heures supplémentaires</a:t>
            </a:r>
          </a:p>
          <a:p>
            <a:r>
              <a:rPr lang="fr-FR" dirty="0" smtClean="0"/>
              <a:t>Les repos obligatoires</a:t>
            </a:r>
          </a:p>
          <a:p>
            <a:r>
              <a:rPr lang="fr-FR" dirty="0" smtClean="0"/>
              <a:t>Les cas particuliers</a:t>
            </a:r>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22</a:t>
            </a:fld>
            <a:endParaRPr lang="fr-FR"/>
          </a:p>
        </p:txBody>
      </p:sp>
    </p:spTree>
    <p:extLst>
      <p:ext uri="{BB962C8B-B14F-4D97-AF65-F5344CB8AC3E}">
        <p14:creationId xmlns:p14="http://schemas.microsoft.com/office/powerpoint/2010/main" val="2820890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a:t>La durée du travail</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b="1" u="sng" dirty="0" smtClean="0"/>
          </a:p>
          <a:p>
            <a:r>
              <a:rPr lang="fr-FR" dirty="0" smtClean="0"/>
              <a:t>La durée Légale :</a:t>
            </a:r>
          </a:p>
          <a:p>
            <a:endParaRPr lang="fr-FR" dirty="0" smtClean="0"/>
          </a:p>
          <a:p>
            <a:pPr lvl="1"/>
            <a:r>
              <a:rPr lang="fr-FR" dirty="0" smtClean="0"/>
              <a:t>35h hebdomadaire</a:t>
            </a:r>
          </a:p>
          <a:p>
            <a:pPr lvl="1"/>
            <a:r>
              <a:rPr lang="fr-FR" dirty="0" smtClean="0"/>
              <a:t>Période de décompte</a:t>
            </a:r>
          </a:p>
          <a:p>
            <a:pPr lvl="1"/>
            <a:r>
              <a:rPr lang="fr-FR" dirty="0" smtClean="0"/>
              <a:t>Temps décomptés</a:t>
            </a:r>
          </a:p>
          <a:p>
            <a:pPr lvl="1"/>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23</a:t>
            </a:fld>
            <a:endParaRPr lang="fr-FR"/>
          </a:p>
        </p:txBody>
      </p:sp>
    </p:spTree>
    <p:extLst>
      <p:ext uri="{BB962C8B-B14F-4D97-AF65-F5344CB8AC3E}">
        <p14:creationId xmlns:p14="http://schemas.microsoft.com/office/powerpoint/2010/main" val="1164322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a:t>La durée du travail</a:t>
            </a:r>
            <a:endParaRPr lang="fr-FR" dirty="0"/>
          </a:p>
        </p:txBody>
      </p:sp>
      <p:sp>
        <p:nvSpPr>
          <p:cNvPr id="3" name="Espace réservé du contenu 2"/>
          <p:cNvSpPr>
            <a:spLocks noGrp="1"/>
          </p:cNvSpPr>
          <p:nvPr>
            <p:ph idx="1"/>
          </p:nvPr>
        </p:nvSpPr>
        <p:spPr/>
        <p:txBody>
          <a:bodyPr>
            <a:normAutofit/>
          </a:bodyPr>
          <a:lstStyle/>
          <a:p>
            <a:r>
              <a:rPr lang="fr-FR" dirty="0" smtClean="0"/>
              <a:t>Les durées maximales :</a:t>
            </a:r>
          </a:p>
          <a:p>
            <a:endParaRPr lang="fr-FR" dirty="0" smtClean="0"/>
          </a:p>
          <a:p>
            <a:pPr lvl="1"/>
            <a:r>
              <a:rPr lang="fr-FR" dirty="0" smtClean="0"/>
              <a:t>La durée hebdomadaire </a:t>
            </a:r>
            <a:r>
              <a:rPr lang="fr-FR" dirty="0" smtClean="0"/>
              <a:t>maximale</a:t>
            </a:r>
            <a:endParaRPr lang="fr-FR" dirty="0" smtClean="0"/>
          </a:p>
          <a:p>
            <a:pPr lvl="2"/>
            <a:r>
              <a:rPr lang="fr-FR" dirty="0" smtClean="0"/>
              <a:t>48H</a:t>
            </a:r>
          </a:p>
          <a:p>
            <a:pPr lvl="2"/>
            <a:r>
              <a:rPr lang="fr-FR" dirty="0" smtClean="0"/>
              <a:t>La durée hebdomadaire moyenne sur 12 </a:t>
            </a:r>
            <a:r>
              <a:rPr lang="fr-FR" dirty="0" smtClean="0"/>
              <a:t>semaines </a:t>
            </a:r>
            <a:r>
              <a:rPr lang="fr-FR" dirty="0" smtClean="0"/>
              <a:t>ne peut pas dépasser 44H</a:t>
            </a:r>
          </a:p>
          <a:p>
            <a:pPr lvl="2"/>
            <a:r>
              <a:rPr lang="fr-FR" dirty="0" smtClean="0"/>
              <a:t>Exceptions</a:t>
            </a:r>
          </a:p>
          <a:p>
            <a:pPr marL="658368" lvl="2" indent="0">
              <a:buNone/>
            </a:pPr>
            <a:endParaRPr lang="fr-FR" dirty="0" smtClean="0"/>
          </a:p>
          <a:p>
            <a:pPr lvl="1"/>
            <a:r>
              <a:rPr lang="fr-FR" dirty="0" smtClean="0"/>
              <a:t>La durée quotidienne maximale : 10H</a:t>
            </a:r>
          </a:p>
          <a:p>
            <a:pPr lvl="1"/>
            <a:r>
              <a:rPr lang="fr-FR" dirty="0" smtClean="0"/>
              <a:t>La question du cumul d’emploi</a:t>
            </a:r>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24</a:t>
            </a:fld>
            <a:endParaRPr lang="fr-FR"/>
          </a:p>
        </p:txBody>
      </p:sp>
    </p:spTree>
    <p:extLst>
      <p:ext uri="{BB962C8B-B14F-4D97-AF65-F5344CB8AC3E}">
        <p14:creationId xmlns:p14="http://schemas.microsoft.com/office/powerpoint/2010/main" val="2553181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a:t>La durée du travail</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heures supplémentaires	</a:t>
            </a:r>
          </a:p>
          <a:p>
            <a:pPr lvl="1"/>
            <a:r>
              <a:rPr lang="fr-FR" dirty="0" smtClean="0"/>
              <a:t>Initiative des Heures supplémentaires</a:t>
            </a:r>
          </a:p>
          <a:p>
            <a:pPr lvl="1"/>
            <a:r>
              <a:rPr lang="fr-FR" dirty="0" smtClean="0"/>
              <a:t>Modalités de calcul</a:t>
            </a:r>
          </a:p>
          <a:p>
            <a:pPr lvl="1"/>
            <a:r>
              <a:rPr lang="fr-FR" dirty="0" smtClean="0"/>
              <a:t>Le contingent annuel</a:t>
            </a:r>
          </a:p>
          <a:p>
            <a:pPr lvl="1"/>
            <a:r>
              <a:rPr lang="fr-FR" dirty="0" smtClean="0"/>
              <a:t>Le paiement des heures supplémentaires</a:t>
            </a:r>
          </a:p>
          <a:p>
            <a:endParaRPr lang="fr-FR" dirty="0"/>
          </a:p>
          <a:p>
            <a:r>
              <a:rPr lang="fr-FR" dirty="0" smtClean="0"/>
              <a:t>Les salariés à temps partiel : les </a:t>
            </a:r>
            <a:r>
              <a:rPr lang="fr-FR" dirty="0"/>
              <a:t>heures </a:t>
            </a:r>
            <a:r>
              <a:rPr lang="fr-FR" dirty="0" smtClean="0"/>
              <a:t>complémentaires</a:t>
            </a:r>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25</a:t>
            </a:fld>
            <a:endParaRPr lang="fr-FR"/>
          </a:p>
        </p:txBody>
      </p:sp>
    </p:spTree>
    <p:extLst>
      <p:ext uri="{BB962C8B-B14F-4D97-AF65-F5344CB8AC3E}">
        <p14:creationId xmlns:p14="http://schemas.microsoft.com/office/powerpoint/2010/main" val="3448975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La durée du travail</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Les repos obligatoires:</a:t>
            </a:r>
          </a:p>
          <a:p>
            <a:pPr marL="82296" indent="0">
              <a:buNone/>
            </a:pPr>
            <a:endParaRPr lang="fr-FR" dirty="0" smtClean="0"/>
          </a:p>
          <a:p>
            <a:pPr lvl="1"/>
            <a:r>
              <a:rPr lang="fr-FR" dirty="0" smtClean="0"/>
              <a:t>Le repos quotidien : 11H</a:t>
            </a:r>
          </a:p>
          <a:p>
            <a:pPr lvl="1"/>
            <a:r>
              <a:rPr lang="fr-FR" dirty="0" smtClean="0"/>
              <a:t>Le repos hebdomadaire</a:t>
            </a:r>
          </a:p>
          <a:p>
            <a:pPr lvl="2"/>
            <a:r>
              <a:rPr lang="fr-FR" dirty="0" smtClean="0"/>
              <a:t>Principes : 24h </a:t>
            </a:r>
            <a:r>
              <a:rPr lang="fr-FR" dirty="0" smtClean="0"/>
              <a:t>minimum </a:t>
            </a:r>
            <a:r>
              <a:rPr lang="fr-FR" dirty="0" smtClean="0"/>
              <a:t>par semaine, le dimanche</a:t>
            </a:r>
          </a:p>
          <a:p>
            <a:pPr lvl="2"/>
            <a:r>
              <a:rPr lang="fr-FR" dirty="0" smtClean="0"/>
              <a:t>Exceptions au repos dominical</a:t>
            </a:r>
          </a:p>
          <a:p>
            <a:pPr marL="82296" indent="0">
              <a:buNone/>
            </a:pPr>
            <a:endParaRPr lang="fr-FR" dirty="0"/>
          </a:p>
          <a:p>
            <a:pPr lvl="1"/>
            <a:r>
              <a:rPr lang="fr-FR" dirty="0" smtClean="0"/>
              <a:t>La pause</a:t>
            </a:r>
            <a:endParaRPr lang="fr-FR" dirty="0"/>
          </a:p>
          <a:p>
            <a:pPr marL="658368" lvl="2"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26</a:t>
            </a:fld>
            <a:endParaRPr lang="fr-FR"/>
          </a:p>
        </p:txBody>
      </p:sp>
    </p:spTree>
    <p:extLst>
      <p:ext uri="{BB962C8B-B14F-4D97-AF65-F5344CB8AC3E}">
        <p14:creationId xmlns:p14="http://schemas.microsoft.com/office/powerpoint/2010/main" val="3776654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La durée du travail</a:t>
            </a:r>
            <a:endParaRPr lang="fr-FR" dirty="0"/>
          </a:p>
        </p:txBody>
      </p:sp>
      <p:sp>
        <p:nvSpPr>
          <p:cNvPr id="3" name="Espace réservé du contenu 2"/>
          <p:cNvSpPr>
            <a:spLocks noGrp="1"/>
          </p:cNvSpPr>
          <p:nvPr>
            <p:ph idx="1"/>
          </p:nvPr>
        </p:nvSpPr>
        <p:spPr/>
        <p:txBody>
          <a:bodyPr>
            <a:normAutofit/>
          </a:bodyPr>
          <a:lstStyle/>
          <a:p>
            <a:r>
              <a:rPr lang="fr-FR" dirty="0" smtClean="0"/>
              <a:t>Les cas particuliers :</a:t>
            </a:r>
          </a:p>
          <a:p>
            <a:pPr lvl="1"/>
            <a:r>
              <a:rPr lang="fr-FR" dirty="0" smtClean="0"/>
              <a:t>Les cadres dirigeants</a:t>
            </a:r>
          </a:p>
          <a:p>
            <a:pPr lvl="1"/>
            <a:r>
              <a:rPr lang="fr-FR" dirty="0" smtClean="0"/>
              <a:t>Le forfait en heures</a:t>
            </a:r>
          </a:p>
          <a:p>
            <a:pPr lvl="1"/>
            <a:r>
              <a:rPr lang="fr-FR" dirty="0" smtClean="0"/>
              <a:t>Le forfait en </a:t>
            </a:r>
            <a:r>
              <a:rPr lang="fr-FR" dirty="0" smtClean="0"/>
              <a:t>jours </a:t>
            </a:r>
            <a:r>
              <a:rPr lang="fr-FR" dirty="0" smtClean="0"/>
              <a:t>sur l’année</a:t>
            </a:r>
          </a:p>
          <a:p>
            <a:pPr lvl="1"/>
            <a:r>
              <a:rPr lang="fr-FR" dirty="0" smtClean="0"/>
              <a:t>Les </a:t>
            </a:r>
            <a:r>
              <a:rPr lang="fr-FR" dirty="0" smtClean="0"/>
              <a:t>aménagements </a:t>
            </a:r>
            <a:r>
              <a:rPr lang="fr-FR" dirty="0" smtClean="0"/>
              <a:t>particuliers</a:t>
            </a:r>
          </a:p>
          <a:p>
            <a:endParaRPr lang="fr-FR" dirty="0"/>
          </a:p>
          <a:p>
            <a:r>
              <a:rPr lang="fr-FR" dirty="0" smtClean="0"/>
              <a:t>Les temps particuliers</a:t>
            </a:r>
          </a:p>
          <a:p>
            <a:pPr lvl="1"/>
            <a:r>
              <a:rPr lang="fr-FR" dirty="0" smtClean="0"/>
              <a:t>Le temps de déplacement</a:t>
            </a:r>
          </a:p>
          <a:p>
            <a:pPr marL="402336" lvl="1" indent="0">
              <a:buNone/>
            </a:pPr>
            <a:endParaRPr lang="fr-FR" dirty="0"/>
          </a:p>
          <a:p>
            <a:pPr marL="402336" lvl="1"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27</a:t>
            </a:fld>
            <a:endParaRPr lang="fr-FR"/>
          </a:p>
        </p:txBody>
      </p:sp>
    </p:spTree>
    <p:extLst>
      <p:ext uri="{BB962C8B-B14F-4D97-AF65-F5344CB8AC3E}">
        <p14:creationId xmlns:p14="http://schemas.microsoft.com/office/powerpoint/2010/main" val="2490643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Les clauses particulières</a:t>
            </a:r>
            <a:endParaRPr lang="fr-FR" dirty="0"/>
          </a:p>
        </p:txBody>
      </p:sp>
      <p:sp>
        <p:nvSpPr>
          <p:cNvPr id="3" name="Espace réservé du contenu 2"/>
          <p:cNvSpPr>
            <a:spLocks noGrp="1"/>
          </p:cNvSpPr>
          <p:nvPr>
            <p:ph idx="1"/>
          </p:nvPr>
        </p:nvSpPr>
        <p:spPr/>
        <p:txBody>
          <a:bodyPr>
            <a:normAutofit/>
          </a:bodyPr>
          <a:lstStyle/>
          <a:p>
            <a:r>
              <a:rPr lang="fr-FR" dirty="0" smtClean="0"/>
              <a:t>Conditions générales de validité</a:t>
            </a:r>
          </a:p>
          <a:p>
            <a:pPr lvl="1"/>
            <a:r>
              <a:rPr lang="fr-FR" dirty="0" smtClean="0"/>
              <a:t>Nécessaire à la protection des intérêts légitimes de l’employeur</a:t>
            </a:r>
          </a:p>
          <a:p>
            <a:pPr lvl="1"/>
            <a:r>
              <a:rPr lang="fr-FR" dirty="0" smtClean="0"/>
              <a:t>proportionnée</a:t>
            </a:r>
          </a:p>
          <a:p>
            <a:pPr lvl="1"/>
            <a:r>
              <a:rPr lang="fr-FR" dirty="0" smtClean="0"/>
              <a:t>Justifiée par la nature des tâches à accomplir</a:t>
            </a:r>
          </a:p>
          <a:p>
            <a:endParaRPr lang="fr-FR" dirty="0"/>
          </a:p>
          <a:p>
            <a:pPr marL="402336" lvl="1" indent="0">
              <a:buNone/>
            </a:pPr>
            <a:endParaRPr lang="fr-FR" dirty="0"/>
          </a:p>
          <a:p>
            <a:pPr marL="402336" lvl="1"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28</a:t>
            </a:fld>
            <a:endParaRPr lang="fr-FR"/>
          </a:p>
        </p:txBody>
      </p:sp>
    </p:spTree>
    <p:extLst>
      <p:ext uri="{BB962C8B-B14F-4D97-AF65-F5344CB8AC3E}">
        <p14:creationId xmlns:p14="http://schemas.microsoft.com/office/powerpoint/2010/main" val="577967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Les clauses particulières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Exemples de clauses</a:t>
            </a:r>
          </a:p>
          <a:p>
            <a:pPr lvl="1"/>
            <a:r>
              <a:rPr lang="fr-FR" dirty="0" smtClean="0"/>
              <a:t>Clause de dédit formation</a:t>
            </a:r>
          </a:p>
          <a:p>
            <a:pPr lvl="1"/>
            <a:r>
              <a:rPr lang="fr-FR" dirty="0" smtClean="0"/>
              <a:t>Clause de mobilité</a:t>
            </a:r>
          </a:p>
          <a:p>
            <a:pPr lvl="1"/>
            <a:r>
              <a:rPr lang="fr-FR" dirty="0" smtClean="0"/>
              <a:t>Clause d’exclusivité</a:t>
            </a:r>
          </a:p>
          <a:p>
            <a:pPr lvl="1"/>
            <a:r>
              <a:rPr lang="fr-FR" dirty="0" smtClean="0"/>
              <a:t>Clause de non-concurrence</a:t>
            </a:r>
          </a:p>
          <a:p>
            <a:pPr lvl="2"/>
            <a:r>
              <a:rPr lang="fr-FR" dirty="0" smtClean="0"/>
              <a:t>Limitée dans le temps</a:t>
            </a:r>
          </a:p>
          <a:p>
            <a:pPr lvl="2"/>
            <a:r>
              <a:rPr lang="fr-FR" dirty="0" smtClean="0"/>
              <a:t>Limitée dans l’espace</a:t>
            </a:r>
          </a:p>
          <a:p>
            <a:pPr lvl="2"/>
            <a:r>
              <a:rPr lang="fr-FR" dirty="0" smtClean="0"/>
              <a:t>Limitée dans le champs d’activité</a:t>
            </a:r>
          </a:p>
          <a:p>
            <a:pPr lvl="2"/>
            <a:r>
              <a:rPr lang="fr-FR" dirty="0" smtClean="0"/>
              <a:t>Assortie d’une contrepartie financière</a:t>
            </a:r>
          </a:p>
          <a:p>
            <a:pPr lvl="1"/>
            <a:r>
              <a:rPr lang="fr-FR" dirty="0" smtClean="0"/>
              <a:t>Exemples</a:t>
            </a:r>
            <a:endParaRPr lang="fr-FR" dirty="0"/>
          </a:p>
          <a:p>
            <a:pPr marL="402336" lvl="1" indent="0">
              <a:buNone/>
            </a:pPr>
            <a:endParaRPr lang="fr-FR" dirty="0"/>
          </a:p>
          <a:p>
            <a:pPr marL="402336" lvl="1"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29</a:t>
            </a:fld>
            <a:endParaRPr lang="fr-FR"/>
          </a:p>
        </p:txBody>
      </p:sp>
    </p:spTree>
    <p:extLst>
      <p:ext uri="{BB962C8B-B14F-4D97-AF65-F5344CB8AC3E}">
        <p14:creationId xmlns:p14="http://schemas.microsoft.com/office/powerpoint/2010/main" val="725165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Plan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pPr marL="596646" indent="-514350">
              <a:buFont typeface="+mj-lt"/>
              <a:buAutoNum type="arabicPeriod"/>
            </a:pPr>
            <a:r>
              <a:rPr lang="fr-FR" dirty="0" smtClean="0"/>
              <a:t>Les différents types de contrats</a:t>
            </a:r>
          </a:p>
          <a:p>
            <a:pPr marL="596646" indent="-514350">
              <a:buFont typeface="+mj-lt"/>
              <a:buAutoNum type="arabicPeriod"/>
            </a:pPr>
            <a:r>
              <a:rPr lang="fr-FR" dirty="0" smtClean="0"/>
              <a:t>Les éléments importants du contrat de travail</a:t>
            </a:r>
          </a:p>
          <a:p>
            <a:pPr marL="596646" indent="-514350">
              <a:buFont typeface="+mj-lt"/>
              <a:buAutoNum type="arabicPeriod"/>
            </a:pPr>
            <a:r>
              <a:rPr lang="fr-FR" dirty="0" smtClean="0"/>
              <a:t>L’exécution du contrat de travail</a:t>
            </a:r>
          </a:p>
          <a:p>
            <a:pPr marL="596646" indent="-514350">
              <a:buFont typeface="+mj-lt"/>
              <a:buAutoNum type="arabicPeriod"/>
            </a:pPr>
            <a:r>
              <a:rPr lang="fr-FR" dirty="0" smtClean="0"/>
              <a:t>La rupture du contrat de travail</a:t>
            </a:r>
            <a:endParaRPr lang="fr-FR" dirty="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a:t>
            </a:fld>
            <a:endParaRPr lang="fr-FR"/>
          </a:p>
        </p:txBody>
      </p:sp>
    </p:spTree>
    <p:extLst>
      <p:ext uri="{BB962C8B-B14F-4D97-AF65-F5344CB8AC3E}">
        <p14:creationId xmlns:p14="http://schemas.microsoft.com/office/powerpoint/2010/main" val="169724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de clause de dédit formation – valable ou non ?:</a:t>
            </a:r>
            <a:endParaRPr lang="fr-FR" dirty="0"/>
          </a:p>
        </p:txBody>
      </p:sp>
      <p:sp>
        <p:nvSpPr>
          <p:cNvPr id="3" name="Espace réservé du contenu 2"/>
          <p:cNvSpPr>
            <a:spLocks noGrp="1"/>
          </p:cNvSpPr>
          <p:nvPr>
            <p:ph idx="1"/>
          </p:nvPr>
        </p:nvSpPr>
        <p:spPr/>
        <p:txBody>
          <a:bodyPr>
            <a:normAutofit/>
          </a:bodyPr>
          <a:lstStyle/>
          <a:p>
            <a:pPr marL="402336" lvl="1" indent="0">
              <a:buNone/>
            </a:pPr>
            <a:endParaRPr lang="fr-FR" dirty="0"/>
          </a:p>
          <a:p>
            <a:pPr marL="402336" lvl="1"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30</a:t>
            </a:fld>
            <a:endParaRPr lang="fr-FR"/>
          </a:p>
        </p:txBody>
      </p:sp>
      <p:sp>
        <p:nvSpPr>
          <p:cNvPr id="7" name="Rectangle 6"/>
          <p:cNvSpPr/>
          <p:nvPr/>
        </p:nvSpPr>
        <p:spPr>
          <a:xfrm>
            <a:off x="1206632" y="1772815"/>
            <a:ext cx="6605728" cy="5064976"/>
          </a:xfrm>
          <a:prstGeom prst="rect">
            <a:avLst/>
          </a:prstGeom>
        </p:spPr>
        <p:txBody>
          <a:bodyPr wrap="square">
            <a:spAutoFit/>
          </a:bodyPr>
          <a:lstStyle/>
          <a:p>
            <a:pPr marL="540385" indent="358775">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 Au cours de votre contrat vous serez amené à suivre différents stages de formation professionnelle.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540385">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Votre salaire sera intégralement maintenu pendant toute la durée des formations et les frais de déplacement vous seront remboursés en totalité. Le coût des stages sera entièrement pris en charge par la Société Y.</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540385">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En contrepartie de ces formations, vous vous engagez à rester au service de la Société Y  pendant une durée minimale de 6 mois à compter de chaque fin de stage.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540385">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En conséquence, </a:t>
            </a:r>
            <a:r>
              <a:rPr lang="fr-FR" b="1" i="1" dirty="0">
                <a:latin typeface="Calibri" panose="020F0502020204030204" pitchFamily="34" charset="0"/>
                <a:ea typeface="Calibri" panose="020F0502020204030204" pitchFamily="34" charset="0"/>
                <a:cs typeface="Times New Roman" panose="02020603050405020304" pitchFamily="18" charset="0"/>
              </a:rPr>
              <a:t>dans le cas où vous souhaiteriez quitter l’entreprise avant la fin de ce délai, vous vous engagez à rembourser la totalité des frais de formation à la Société Y</a:t>
            </a:r>
            <a:r>
              <a:rPr lang="fr-FR" i="1" dirty="0">
                <a:latin typeface="Calibri" panose="020F0502020204030204" pitchFamily="34" charset="0"/>
                <a:ea typeface="Calibri" panose="020F0502020204030204" pitchFamily="34" charset="0"/>
                <a:cs typeface="Times New Roman" panose="02020603050405020304" pitchFamily="18" charset="0"/>
              </a:rPr>
              <a: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540385">
              <a:lnSpc>
                <a:spcPct val="115000"/>
              </a:lnSpc>
              <a:spcAft>
                <a:spcPts val="1000"/>
              </a:spcAft>
            </a:pPr>
            <a:r>
              <a:rPr lang="fr-FR" i="1" dirty="0">
                <a:latin typeface="Calibri" panose="020F0502020204030204" pitchFamily="34" charset="0"/>
                <a:ea typeface="Calibri" panose="020F0502020204030204" pitchFamily="34" charset="0"/>
                <a:cs typeface="Times New Roman" panose="02020603050405020304" pitchFamily="18" charset="0"/>
              </a:rPr>
              <a:t>Il en sera de même si le contrat venait à être rompu avant le terme par la suite d’un licenciement pour faute grave. »</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2436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Exemple de clause proche d’une clause de non-concurrence </a:t>
            </a:r>
            <a:r>
              <a:rPr lang="fr-FR" dirty="0" smtClean="0"/>
              <a:t>:</a:t>
            </a:r>
            <a:endParaRPr lang="fr-FR" dirty="0"/>
          </a:p>
        </p:txBody>
      </p:sp>
      <p:sp>
        <p:nvSpPr>
          <p:cNvPr id="3" name="Espace réservé du contenu 2"/>
          <p:cNvSpPr>
            <a:spLocks noGrp="1"/>
          </p:cNvSpPr>
          <p:nvPr>
            <p:ph idx="1"/>
          </p:nvPr>
        </p:nvSpPr>
        <p:spPr/>
        <p:txBody>
          <a:bodyPr>
            <a:normAutofit fontScale="55000" lnSpcReduction="20000"/>
          </a:bodyPr>
          <a:lstStyle/>
          <a:p>
            <a:pPr marL="82296" indent="0">
              <a:buNone/>
            </a:pPr>
            <a:endParaRPr lang="fr-FR" i="1" dirty="0" smtClean="0"/>
          </a:p>
          <a:p>
            <a:pPr marL="82296" indent="0">
              <a:buNone/>
            </a:pPr>
            <a:r>
              <a:rPr lang="fr-FR" i="1" dirty="0" smtClean="0"/>
              <a:t>« </a:t>
            </a:r>
            <a:r>
              <a:rPr lang="fr-FR" b="1" i="1" u="sng" dirty="0" smtClean="0"/>
              <a:t>Clause de non-sollicitation de clientèle</a:t>
            </a:r>
          </a:p>
          <a:p>
            <a:pPr marL="82296" indent="0">
              <a:buNone/>
            </a:pPr>
            <a:r>
              <a:rPr lang="fr-FR" i="1" dirty="0" smtClean="0"/>
              <a:t>MADAME C… </a:t>
            </a:r>
            <a:r>
              <a:rPr lang="fr-FR" i="1" dirty="0"/>
              <a:t>s’interdit, postérieurement à la rupture du présent contrat de travail, quel qu’en soit l’auteur et le motif, de démarcher, de solliciter ou plus généralement d’entrer en relation, directement ou indirectement, avec les clients de la société </a:t>
            </a:r>
            <a:r>
              <a:rPr lang="fr-FR" i="1" dirty="0" smtClean="0"/>
              <a:t>P…, </a:t>
            </a:r>
            <a:r>
              <a:rPr lang="fr-FR" i="1" dirty="0"/>
              <a:t>avec lesquels il a été en contact dans le cadre du présent débat.</a:t>
            </a:r>
            <a:endParaRPr lang="fr-FR" dirty="0"/>
          </a:p>
          <a:p>
            <a:endParaRPr lang="fr-FR" dirty="0"/>
          </a:p>
          <a:p>
            <a:pPr marL="82296" indent="0">
              <a:buNone/>
            </a:pPr>
            <a:r>
              <a:rPr lang="fr-FR" i="1" dirty="0"/>
              <a:t>Cette interdiction s’appliquera pendant une durée de 24 mois à compter de la date de cessation effective de son activité au service de la société </a:t>
            </a:r>
            <a:r>
              <a:rPr lang="fr-FR" i="1" dirty="0" smtClean="0"/>
              <a:t>P.</a:t>
            </a:r>
            <a:endParaRPr lang="fr-FR" dirty="0"/>
          </a:p>
          <a:p>
            <a:endParaRPr lang="fr-FR" dirty="0"/>
          </a:p>
          <a:p>
            <a:pPr marL="82296" indent="0">
              <a:buNone/>
            </a:pPr>
            <a:r>
              <a:rPr lang="fr-FR" i="1" dirty="0"/>
              <a:t>Il est expressément convenu que la violation de cet engagement entraînera le paiement par MADAME </a:t>
            </a:r>
            <a:r>
              <a:rPr lang="fr-FR" i="1" dirty="0" smtClean="0"/>
              <a:t>C… à </a:t>
            </a:r>
            <a:r>
              <a:rPr lang="fr-FR" i="1" dirty="0"/>
              <a:t>la société </a:t>
            </a:r>
            <a:r>
              <a:rPr lang="fr-FR" i="1" dirty="0" smtClean="0"/>
              <a:t>P… d’une </a:t>
            </a:r>
            <a:r>
              <a:rPr lang="fr-FR" i="1" dirty="0"/>
              <a:t>indemnité globale et forfaitaire équivalente aux cinq derniers mois de salaires perçu, à titre de clause pénale.</a:t>
            </a:r>
            <a:r>
              <a:rPr lang="fr-FR" dirty="0"/>
              <a:t> </a:t>
            </a:r>
            <a:r>
              <a:rPr lang="fr-FR" dirty="0" smtClean="0"/>
              <a:t> »</a:t>
            </a:r>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31</a:t>
            </a:fld>
            <a:endParaRPr lang="fr-FR"/>
          </a:p>
        </p:txBody>
      </p:sp>
    </p:spTree>
    <p:extLst>
      <p:ext uri="{BB962C8B-B14F-4D97-AF65-F5344CB8AC3E}">
        <p14:creationId xmlns:p14="http://schemas.microsoft.com/office/powerpoint/2010/main" val="32214734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 de clause proche d’une clause de non-concurrence :</a:t>
            </a:r>
            <a:endParaRPr lang="fr-FR" dirty="0"/>
          </a:p>
        </p:txBody>
      </p:sp>
      <p:sp>
        <p:nvSpPr>
          <p:cNvPr id="3" name="Espace réservé du contenu 2"/>
          <p:cNvSpPr>
            <a:spLocks noGrp="1"/>
          </p:cNvSpPr>
          <p:nvPr>
            <p:ph idx="1"/>
          </p:nvPr>
        </p:nvSpPr>
        <p:spPr/>
        <p:txBody>
          <a:bodyPr>
            <a:normAutofit/>
          </a:bodyPr>
          <a:lstStyle/>
          <a:p>
            <a:pPr marL="402336" lvl="1" indent="0">
              <a:buNone/>
            </a:pPr>
            <a:endParaRPr lang="fr-FR" dirty="0"/>
          </a:p>
          <a:p>
            <a:pPr marL="402336" lvl="1" indent="0">
              <a:buNone/>
            </a:pPr>
            <a:endParaRPr lang="fr-FR" dirty="0" smtClean="0"/>
          </a:p>
        </p:txBody>
      </p:sp>
      <p:sp>
        <p:nvSpPr>
          <p:cNvPr id="4" name="Espace réservé de la date 3"/>
          <p:cNvSpPr>
            <a:spLocks noGrp="1"/>
          </p:cNvSpPr>
          <p:nvPr>
            <p:ph type="dt" sz="half" idx="10"/>
          </p:nvPr>
        </p:nvSpPr>
        <p:spPr/>
        <p:txBody>
          <a:bodyPr/>
          <a:lstStyle/>
          <a:p>
            <a:r>
              <a:rPr lang="fr-FR" dirty="0"/>
              <a:t>Septembre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32</a:t>
            </a:fld>
            <a:endParaRPr lang="fr-FR"/>
          </a:p>
        </p:txBody>
      </p:sp>
      <p:pic>
        <p:nvPicPr>
          <p:cNvPr id="6" name="Image 5"/>
          <p:cNvPicPr/>
          <p:nvPr/>
        </p:nvPicPr>
        <p:blipFill>
          <a:blip r:embed="rId3" cstate="print"/>
          <a:srcRect/>
          <a:stretch>
            <a:fillRect/>
          </a:stretch>
        </p:blipFill>
        <p:spPr bwMode="auto">
          <a:xfrm>
            <a:off x="1281408" y="1772816"/>
            <a:ext cx="7560840" cy="4603650"/>
          </a:xfrm>
          <a:prstGeom prst="rect">
            <a:avLst/>
          </a:prstGeom>
          <a:noFill/>
          <a:ln w="9525">
            <a:noFill/>
            <a:miter lim="800000"/>
            <a:headEnd/>
            <a:tailEnd/>
          </a:ln>
        </p:spPr>
      </p:pic>
    </p:spTree>
    <p:extLst>
      <p:ext uri="{BB962C8B-B14F-4D97-AF65-F5344CB8AC3E}">
        <p14:creationId xmlns:p14="http://schemas.microsoft.com/office/powerpoint/2010/main" val="3327433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trike="sngStrike" dirty="0" smtClean="0"/>
              <a:t/>
            </a:r>
            <a:br>
              <a:rPr lang="fr-FR" b="1" strike="sngStrike"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82296" indent="0">
              <a:buNone/>
            </a:pPr>
            <a:endParaRPr lang="fr-FR" dirty="0" smtClean="0"/>
          </a:p>
          <a:p>
            <a:pPr marL="82296" indent="0" algn="ctr">
              <a:buNone/>
            </a:pPr>
            <a:r>
              <a:rPr lang="fr-FR" b="1" u="sng" dirty="0"/>
              <a:t>PARTIE </a:t>
            </a:r>
            <a:r>
              <a:rPr lang="fr-FR" b="1" u="sng" dirty="0" smtClean="0"/>
              <a:t>III :</a:t>
            </a:r>
          </a:p>
          <a:p>
            <a:pPr marL="82296" indent="0" algn="ctr">
              <a:buNone/>
            </a:pPr>
            <a:r>
              <a:rPr lang="fr-FR" dirty="0"/>
              <a:t/>
            </a:r>
            <a:br>
              <a:rPr lang="fr-FR" dirty="0"/>
            </a:br>
            <a:r>
              <a:rPr lang="fr-FR" dirty="0" smtClean="0"/>
              <a:t>L’exécution du contrat </a:t>
            </a:r>
            <a:r>
              <a:rPr lang="fr-FR" smtClean="0"/>
              <a:t>de travail</a:t>
            </a:r>
            <a:endParaRPr lang="fr-FR" dirty="0"/>
          </a:p>
        </p:txBody>
      </p:sp>
      <p:sp>
        <p:nvSpPr>
          <p:cNvPr id="4" name="Espace réservé de la date 3"/>
          <p:cNvSpPr>
            <a:spLocks noGrp="1"/>
          </p:cNvSpPr>
          <p:nvPr>
            <p:ph type="dt" sz="half" idx="10"/>
          </p:nvPr>
        </p:nvSpPr>
        <p:spPr/>
        <p:txBody>
          <a:bodyPr/>
          <a:lstStyle/>
          <a:p>
            <a:r>
              <a:rPr lang="fr-FR" dirty="0"/>
              <a:t>Septembre </a:t>
            </a:r>
            <a:r>
              <a:rPr lang="fr-FR" dirty="0" smtClean="0"/>
              <a:t>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33</a:t>
            </a:fld>
            <a:endParaRPr lang="fr-FR"/>
          </a:p>
        </p:txBody>
      </p:sp>
    </p:spTree>
    <p:extLst>
      <p:ext uri="{BB962C8B-B14F-4D97-AF65-F5344CB8AC3E}">
        <p14:creationId xmlns:p14="http://schemas.microsoft.com/office/powerpoint/2010/main" val="2435677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Plan</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obligations nées du contrat</a:t>
            </a:r>
          </a:p>
          <a:p>
            <a:r>
              <a:rPr lang="fr-FR" dirty="0" smtClean="0"/>
              <a:t>Les droits nés du contrat</a:t>
            </a:r>
          </a:p>
          <a:p>
            <a:r>
              <a:rPr lang="fr-FR" dirty="0" smtClean="0"/>
              <a:t>La suspension du contrat de travail</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34</a:t>
            </a:fld>
            <a:endParaRPr lang="fr-FR"/>
          </a:p>
        </p:txBody>
      </p:sp>
    </p:spTree>
    <p:extLst>
      <p:ext uri="{BB962C8B-B14F-4D97-AF65-F5344CB8AC3E}">
        <p14:creationId xmlns:p14="http://schemas.microsoft.com/office/powerpoint/2010/main" val="2533309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Obligations nées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obligations du salariés</a:t>
            </a:r>
          </a:p>
          <a:p>
            <a:r>
              <a:rPr lang="fr-FR" dirty="0" smtClean="0"/>
              <a:t>Les obligations de l’employeur</a:t>
            </a:r>
          </a:p>
          <a:p>
            <a:r>
              <a:rPr lang="fr-FR" dirty="0" smtClean="0"/>
              <a:t>L’exécution de bonne foi du contrat de travail</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35</a:t>
            </a:fld>
            <a:endParaRPr lang="fr-FR"/>
          </a:p>
        </p:txBody>
      </p:sp>
    </p:spTree>
    <p:extLst>
      <p:ext uri="{BB962C8B-B14F-4D97-AF65-F5344CB8AC3E}">
        <p14:creationId xmlns:p14="http://schemas.microsoft.com/office/powerpoint/2010/main" val="14882218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Les Obligations du salarié</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Exécuter </a:t>
            </a:r>
            <a:r>
              <a:rPr lang="fr-FR" dirty="0"/>
              <a:t>la prestation de travail pour laquelle il a été engagé</a:t>
            </a:r>
          </a:p>
          <a:p>
            <a:r>
              <a:rPr lang="fr-FR" dirty="0" smtClean="0"/>
              <a:t>Respecter </a:t>
            </a:r>
            <a:r>
              <a:rPr lang="fr-FR" dirty="0"/>
              <a:t>le secret </a:t>
            </a:r>
            <a:r>
              <a:rPr lang="fr-FR" dirty="0" smtClean="0"/>
              <a:t>professionnel (Obligation de discrétion)</a:t>
            </a:r>
            <a:endParaRPr lang="fr-FR" dirty="0"/>
          </a:p>
          <a:p>
            <a:r>
              <a:rPr lang="fr-FR" dirty="0" smtClean="0"/>
              <a:t>Se </a:t>
            </a:r>
            <a:r>
              <a:rPr lang="fr-FR" dirty="0"/>
              <a:t>conformer aux ordres reçus et au règlement intérieur le cas </a:t>
            </a:r>
            <a:r>
              <a:rPr lang="fr-FR" dirty="0" smtClean="0"/>
              <a:t>échéant</a:t>
            </a:r>
          </a:p>
          <a:p>
            <a:r>
              <a:rPr lang="fr-FR" dirty="0" smtClean="0"/>
              <a:t>Obligation générale de loyauté</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36</a:t>
            </a:fld>
            <a:endParaRPr lang="fr-FR"/>
          </a:p>
        </p:txBody>
      </p:sp>
    </p:spTree>
    <p:extLst>
      <p:ext uri="{BB962C8B-B14F-4D97-AF65-F5344CB8AC3E}">
        <p14:creationId xmlns:p14="http://schemas.microsoft.com/office/powerpoint/2010/main" val="3090297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lien de subordination</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marL="82296" indent="0">
              <a:buNone/>
            </a:pPr>
            <a:r>
              <a:rPr lang="fr-FR" b="1" dirty="0" smtClean="0"/>
              <a:t>Qu’est-ce </a:t>
            </a:r>
            <a:r>
              <a:rPr lang="fr-FR" b="1" dirty="0"/>
              <a:t>que le lien de subordination </a:t>
            </a:r>
            <a:r>
              <a:rPr lang="fr-FR" b="1" dirty="0" smtClean="0"/>
              <a:t>?</a:t>
            </a:r>
          </a:p>
          <a:p>
            <a:pPr marL="82296" indent="0">
              <a:buNone/>
            </a:pPr>
            <a:endParaRPr lang="fr-FR" dirty="0"/>
          </a:p>
          <a:p>
            <a:pPr marL="82296" indent="0">
              <a:buNone/>
            </a:pPr>
            <a:r>
              <a:rPr lang="fr-FR" dirty="0"/>
              <a:t>a. Une obligation du salarié</a:t>
            </a:r>
          </a:p>
          <a:p>
            <a:pPr marL="82296" indent="0">
              <a:buNone/>
            </a:pPr>
            <a:r>
              <a:rPr lang="fr-FR" dirty="0"/>
              <a:t>b. Une obligation de l’employeur</a:t>
            </a:r>
          </a:p>
          <a:p>
            <a:pPr marL="82296" indent="0">
              <a:buNone/>
            </a:pPr>
            <a:r>
              <a:rPr lang="fr-FR" dirty="0"/>
              <a:t>c. Fait, pour un salarié, de devoir se conformer aux instructions de l’employeur et de réaliser le travail confié par ce dernier.</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37</a:t>
            </a:fld>
            <a:endParaRPr lang="fr-FR"/>
          </a:p>
        </p:txBody>
      </p:sp>
    </p:spTree>
    <p:extLst>
      <p:ext uri="{BB962C8B-B14F-4D97-AF65-F5344CB8AC3E}">
        <p14:creationId xmlns:p14="http://schemas.microsoft.com/office/powerpoint/2010/main" val="3306030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marL="82296" indent="0">
              <a:buNone/>
            </a:pPr>
            <a:r>
              <a:rPr lang="fr-FR" b="1" dirty="0" smtClean="0"/>
              <a:t>Qu’est-ce </a:t>
            </a:r>
            <a:r>
              <a:rPr lang="fr-FR" b="1" dirty="0"/>
              <a:t>que le lien de subordination </a:t>
            </a:r>
            <a:r>
              <a:rPr lang="fr-FR" b="1" dirty="0" smtClean="0"/>
              <a:t>?</a:t>
            </a:r>
          </a:p>
          <a:p>
            <a:pPr marL="82296" indent="0">
              <a:buNone/>
            </a:pPr>
            <a:endParaRPr lang="fr-FR" dirty="0"/>
          </a:p>
          <a:p>
            <a:pPr marL="82296" indent="0">
              <a:buNone/>
            </a:pPr>
            <a:r>
              <a:rPr lang="fr-FR" strike="sngStrike" dirty="0" smtClean="0"/>
              <a:t>a</a:t>
            </a:r>
            <a:r>
              <a:rPr lang="fr-FR" strike="sngStrike" dirty="0"/>
              <a:t>. Une obligation du salarié</a:t>
            </a:r>
            <a:endParaRPr lang="fr-FR" dirty="0"/>
          </a:p>
          <a:p>
            <a:pPr marL="82296" indent="0">
              <a:buNone/>
            </a:pPr>
            <a:r>
              <a:rPr lang="fr-FR" strike="sngStrike" dirty="0"/>
              <a:t>b. Une obligation de l’employeur</a:t>
            </a:r>
            <a:endParaRPr lang="fr-FR" dirty="0"/>
          </a:p>
          <a:p>
            <a:pPr marL="82296" indent="0">
              <a:buNone/>
            </a:pPr>
            <a:r>
              <a:rPr lang="fr-FR" dirty="0"/>
              <a:t>c. Fait, pour un salarié, de devoir se conformer aux instructions de l’employeur et de réaliser le travail confié par ce dernier.</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38</a:t>
            </a:fld>
            <a:endParaRPr lang="fr-FR"/>
          </a:p>
        </p:txBody>
      </p:sp>
    </p:spTree>
    <p:extLst>
      <p:ext uri="{BB962C8B-B14F-4D97-AF65-F5344CB8AC3E}">
        <p14:creationId xmlns:p14="http://schemas.microsoft.com/office/powerpoint/2010/main" val="15439871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Obligation générale de </a:t>
            </a:r>
            <a:r>
              <a:rPr lang="fr-FR" b="1" u="sng" dirty="0" smtClean="0"/>
              <a:t>loyauté</a:t>
            </a:r>
            <a:endParaRPr lang="fr-FR" b="1" u="sng" dirty="0"/>
          </a:p>
        </p:txBody>
      </p:sp>
      <p:sp>
        <p:nvSpPr>
          <p:cNvPr id="3" name="Espace réservé du contenu 2"/>
          <p:cNvSpPr>
            <a:spLocks noGrp="1"/>
          </p:cNvSpPr>
          <p:nvPr>
            <p:ph idx="1"/>
          </p:nvPr>
        </p:nvSpPr>
        <p:spPr/>
        <p:txBody>
          <a:bodyPr>
            <a:normAutofit/>
          </a:bodyPr>
          <a:lstStyle/>
          <a:p>
            <a:endParaRPr lang="fr-FR" dirty="0" smtClean="0"/>
          </a:p>
          <a:p>
            <a:pPr lvl="1"/>
            <a:r>
              <a:rPr lang="fr-FR" dirty="0" smtClean="0"/>
              <a:t>Sens : Exécuter le contrat de travail de bonne foi</a:t>
            </a:r>
          </a:p>
          <a:p>
            <a:pPr lvl="1"/>
            <a:r>
              <a:rPr lang="fr-FR" dirty="0" smtClean="0"/>
              <a:t>Portée : </a:t>
            </a:r>
          </a:p>
          <a:p>
            <a:pPr lvl="2"/>
            <a:r>
              <a:rPr lang="fr-FR" dirty="0" smtClean="0"/>
              <a:t>Interdiction de la concurrence déloyale</a:t>
            </a:r>
          </a:p>
          <a:p>
            <a:pPr lvl="2"/>
            <a:r>
              <a:rPr lang="fr-FR" dirty="0" smtClean="0"/>
              <a:t>Dénigrement / abus dans la liberté d’expression</a:t>
            </a:r>
          </a:p>
          <a:p>
            <a:pPr lvl="2"/>
            <a:r>
              <a:rPr lang="fr-FR" dirty="0" smtClean="0"/>
              <a:t>Ne pas travailler pendant un arrêt maladie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39</a:t>
            </a:fld>
            <a:endParaRPr lang="fr-FR"/>
          </a:p>
        </p:txBody>
      </p:sp>
    </p:spTree>
    <p:extLst>
      <p:ext uri="{BB962C8B-B14F-4D97-AF65-F5344CB8AC3E}">
        <p14:creationId xmlns:p14="http://schemas.microsoft.com/office/powerpoint/2010/main" val="2967829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trike="sngStrike" dirty="0" smtClean="0"/>
              <a:t/>
            </a:r>
            <a:br>
              <a:rPr lang="fr-FR" b="1" strike="sngStrike"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82296" indent="0">
              <a:buNone/>
            </a:pPr>
            <a:endParaRPr lang="fr-FR" dirty="0" smtClean="0"/>
          </a:p>
          <a:p>
            <a:pPr marL="82296" indent="0" algn="ctr">
              <a:buNone/>
            </a:pPr>
            <a:r>
              <a:rPr lang="fr-FR" b="1" u="sng" dirty="0"/>
              <a:t>PARTIE I </a:t>
            </a:r>
            <a:r>
              <a:rPr lang="fr-FR" b="1" u="sng" dirty="0" smtClean="0"/>
              <a:t>:</a:t>
            </a:r>
          </a:p>
          <a:p>
            <a:pPr marL="82296" indent="0" algn="ctr">
              <a:buNone/>
            </a:pPr>
            <a:r>
              <a:rPr lang="fr-FR" dirty="0"/>
              <a:t/>
            </a:r>
            <a:br>
              <a:rPr lang="fr-FR" dirty="0"/>
            </a:br>
            <a:r>
              <a:rPr lang="fr-FR" dirty="0" smtClean="0"/>
              <a:t>Les différents types de contrat de travail</a:t>
            </a:r>
            <a:endParaRPr lang="fr-FR" dirty="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a:t>
            </a:fld>
            <a:endParaRPr lang="fr-FR"/>
          </a:p>
        </p:txBody>
      </p:sp>
    </p:spTree>
    <p:extLst>
      <p:ext uri="{BB962C8B-B14F-4D97-AF65-F5344CB8AC3E}">
        <p14:creationId xmlns:p14="http://schemas.microsoft.com/office/powerpoint/2010/main" val="3366989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Obligations de l’Employeur</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dirty="0" smtClean="0"/>
              <a:t>Fournir </a:t>
            </a:r>
            <a:r>
              <a:rPr lang="fr-FR" dirty="0"/>
              <a:t>le travail convenu et les moyens de le réaliser</a:t>
            </a:r>
          </a:p>
          <a:p>
            <a:r>
              <a:rPr lang="fr-FR" dirty="0" smtClean="0"/>
              <a:t>Verser </a:t>
            </a:r>
            <a:r>
              <a:rPr lang="fr-FR" dirty="0"/>
              <a:t>la rémunération convenue</a:t>
            </a:r>
          </a:p>
          <a:p>
            <a:r>
              <a:rPr lang="fr-FR" dirty="0" smtClean="0"/>
              <a:t>Respecter </a:t>
            </a:r>
            <a:r>
              <a:rPr lang="fr-FR" dirty="0"/>
              <a:t>les dispositions légales et conventionnelles, outre l’obligation de </a:t>
            </a:r>
            <a:r>
              <a:rPr lang="fr-FR" dirty="0" smtClean="0"/>
              <a:t>sécurité de résultat</a:t>
            </a: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O</a:t>
            </a:r>
            <a:r>
              <a:rPr lang="fr-FR" dirty="0" smtClean="0"/>
              <a:t>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40</a:t>
            </a:fld>
            <a:endParaRPr lang="fr-FR"/>
          </a:p>
        </p:txBody>
      </p:sp>
    </p:spTree>
    <p:extLst>
      <p:ext uri="{BB962C8B-B14F-4D97-AF65-F5344CB8AC3E}">
        <p14:creationId xmlns:p14="http://schemas.microsoft.com/office/powerpoint/2010/main" val="2450077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L’obligation de bonne foi</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pPr marL="82296" indent="0">
              <a:buNone/>
            </a:pPr>
            <a:r>
              <a:rPr lang="fr-FR" b="1" dirty="0" smtClean="0"/>
              <a:t>L’obligation </a:t>
            </a:r>
            <a:r>
              <a:rPr lang="fr-FR" b="1" dirty="0"/>
              <a:t>d’exécuter le </a:t>
            </a:r>
            <a:r>
              <a:rPr lang="fr-FR" b="1" dirty="0" smtClean="0"/>
              <a:t>contrat de travail </a:t>
            </a:r>
            <a:r>
              <a:rPr lang="fr-FR" b="1" dirty="0"/>
              <a:t>de bonne foi pèse sur </a:t>
            </a:r>
            <a:r>
              <a:rPr lang="fr-FR" b="1" dirty="0" smtClean="0"/>
              <a:t>:</a:t>
            </a:r>
          </a:p>
          <a:p>
            <a:pPr marL="82296" indent="0">
              <a:buNone/>
            </a:pPr>
            <a:endParaRPr lang="fr-FR" dirty="0"/>
          </a:p>
          <a:p>
            <a:pPr marL="82296" indent="0">
              <a:buNone/>
            </a:pPr>
            <a:r>
              <a:rPr lang="fr-FR" dirty="0"/>
              <a:t>a. Le salarié</a:t>
            </a:r>
          </a:p>
          <a:p>
            <a:pPr marL="82296" indent="0">
              <a:buNone/>
            </a:pPr>
            <a:r>
              <a:rPr lang="fr-FR" dirty="0"/>
              <a:t>b. L’employeur</a:t>
            </a:r>
          </a:p>
          <a:p>
            <a:pPr marL="82296" indent="0">
              <a:buNone/>
            </a:pPr>
            <a:r>
              <a:rPr lang="fr-FR" dirty="0"/>
              <a:t>c. Les deux</a:t>
            </a:r>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O</a:t>
            </a:r>
            <a:r>
              <a:rPr lang="fr-FR" dirty="0" smtClean="0"/>
              <a:t>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41</a:t>
            </a:fld>
            <a:endParaRPr lang="fr-FR"/>
          </a:p>
        </p:txBody>
      </p:sp>
    </p:spTree>
    <p:extLst>
      <p:ext uri="{BB962C8B-B14F-4D97-AF65-F5344CB8AC3E}">
        <p14:creationId xmlns:p14="http://schemas.microsoft.com/office/powerpoint/2010/main" val="14210804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pPr marL="82296" indent="0">
              <a:buNone/>
            </a:pPr>
            <a:r>
              <a:rPr lang="fr-FR" b="1" dirty="0" smtClean="0"/>
              <a:t>L’obligation </a:t>
            </a:r>
            <a:r>
              <a:rPr lang="fr-FR" b="1" dirty="0"/>
              <a:t>d’exécuter le </a:t>
            </a:r>
            <a:r>
              <a:rPr lang="fr-FR" b="1" dirty="0" smtClean="0"/>
              <a:t>contrat de travail </a:t>
            </a:r>
            <a:r>
              <a:rPr lang="fr-FR" b="1" dirty="0"/>
              <a:t>de bonne foi pèse sur </a:t>
            </a:r>
            <a:r>
              <a:rPr lang="fr-FR" b="1" dirty="0" smtClean="0"/>
              <a:t>:</a:t>
            </a:r>
          </a:p>
          <a:p>
            <a:pPr marL="82296" indent="0">
              <a:buNone/>
            </a:pPr>
            <a:endParaRPr lang="fr-FR" dirty="0"/>
          </a:p>
          <a:p>
            <a:pPr marL="82296" indent="0">
              <a:buNone/>
            </a:pPr>
            <a:r>
              <a:rPr lang="fr-FR" strike="sngStrike" dirty="0"/>
              <a:t>a. Le salarié</a:t>
            </a:r>
            <a:endParaRPr lang="fr-FR" dirty="0"/>
          </a:p>
          <a:p>
            <a:pPr marL="82296" indent="0">
              <a:buNone/>
            </a:pPr>
            <a:r>
              <a:rPr lang="fr-FR" strike="sngStrike" dirty="0"/>
              <a:t>b. L’employeur</a:t>
            </a:r>
            <a:endParaRPr lang="fr-FR" dirty="0"/>
          </a:p>
          <a:p>
            <a:pPr marL="82296" indent="0">
              <a:buNone/>
            </a:pPr>
            <a:r>
              <a:rPr lang="fr-FR" dirty="0"/>
              <a:t>c. Les deux</a:t>
            </a:r>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a:t>O</a:t>
            </a:r>
            <a:r>
              <a:rPr lang="fr-FR" dirty="0" smtClean="0"/>
              <a:t>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42</a:t>
            </a:fld>
            <a:endParaRPr lang="fr-FR"/>
          </a:p>
        </p:txBody>
      </p:sp>
    </p:spTree>
    <p:extLst>
      <p:ext uri="{BB962C8B-B14F-4D97-AF65-F5344CB8AC3E}">
        <p14:creationId xmlns:p14="http://schemas.microsoft.com/office/powerpoint/2010/main" val="13137631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droits issus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droits du salariés</a:t>
            </a:r>
          </a:p>
          <a:p>
            <a:r>
              <a:rPr lang="fr-FR" dirty="0" smtClean="0"/>
              <a:t>Les pouvoirs de l’employeur</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43</a:t>
            </a:fld>
            <a:endParaRPr lang="fr-FR"/>
          </a:p>
        </p:txBody>
      </p:sp>
    </p:spTree>
    <p:extLst>
      <p:ext uri="{BB962C8B-B14F-4D97-AF65-F5344CB8AC3E}">
        <p14:creationId xmlns:p14="http://schemas.microsoft.com/office/powerpoint/2010/main" val="2391261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Les droits des salariés</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Etre payé</a:t>
            </a:r>
          </a:p>
          <a:p>
            <a:r>
              <a:rPr lang="fr-FR" dirty="0" smtClean="0"/>
              <a:t>La protection de sa santé physique et mentale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44</a:t>
            </a:fld>
            <a:endParaRPr lang="fr-FR"/>
          </a:p>
        </p:txBody>
      </p:sp>
    </p:spTree>
    <p:extLst>
      <p:ext uri="{BB962C8B-B14F-4D97-AF65-F5344CB8AC3E}">
        <p14:creationId xmlns:p14="http://schemas.microsoft.com/office/powerpoint/2010/main" val="4136489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pouvoirs de l’employeur</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L’employeur </a:t>
            </a:r>
            <a:r>
              <a:rPr lang="fr-FR" b="1" dirty="0"/>
              <a:t>possède un pouvoir </a:t>
            </a:r>
            <a:r>
              <a:rPr lang="fr-FR" b="1" dirty="0" smtClean="0"/>
              <a:t>:</a:t>
            </a:r>
          </a:p>
          <a:p>
            <a:pPr marL="82296" indent="0">
              <a:buNone/>
            </a:pPr>
            <a:endParaRPr lang="fr-FR" dirty="0"/>
          </a:p>
          <a:p>
            <a:pPr marL="82296" indent="0">
              <a:buNone/>
            </a:pPr>
            <a:r>
              <a:rPr lang="fr-FR" dirty="0" smtClean="0"/>
              <a:t>a. De </a:t>
            </a:r>
            <a:r>
              <a:rPr lang="fr-FR" dirty="0"/>
              <a:t>direction</a:t>
            </a:r>
          </a:p>
          <a:p>
            <a:pPr marL="82296" indent="0">
              <a:buNone/>
            </a:pPr>
            <a:r>
              <a:rPr lang="fr-FR" dirty="0" smtClean="0"/>
              <a:t>b. Réglementaire</a:t>
            </a:r>
            <a:endParaRPr lang="fr-FR" dirty="0"/>
          </a:p>
          <a:p>
            <a:pPr marL="82296" indent="0">
              <a:buNone/>
            </a:pPr>
            <a:r>
              <a:rPr lang="fr-FR" dirty="0" smtClean="0"/>
              <a:t>c. Disciplinaire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45</a:t>
            </a:fld>
            <a:endParaRPr lang="fr-FR"/>
          </a:p>
        </p:txBody>
      </p:sp>
    </p:spTree>
    <p:extLst>
      <p:ext uri="{BB962C8B-B14F-4D97-AF65-F5344CB8AC3E}">
        <p14:creationId xmlns:p14="http://schemas.microsoft.com/office/powerpoint/2010/main" val="37879087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pouvoir de direction - Exemple</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marL="82296" indent="0">
              <a:buNone/>
            </a:pPr>
            <a:r>
              <a:rPr lang="fr-FR" b="1" dirty="0" smtClean="0"/>
              <a:t>Même </a:t>
            </a:r>
            <a:r>
              <a:rPr lang="fr-FR" b="1" dirty="0"/>
              <a:t>si le salarié remplit les conditions requises, l’employeur peut refuser d’accéder à sa demande de </a:t>
            </a:r>
            <a:r>
              <a:rPr lang="fr-FR" b="1" dirty="0" smtClean="0"/>
              <a:t>:</a:t>
            </a:r>
          </a:p>
          <a:p>
            <a:pPr marL="82296" indent="0">
              <a:buNone/>
            </a:pPr>
            <a:endParaRPr lang="fr-FR" dirty="0"/>
          </a:p>
          <a:p>
            <a:pPr marL="82296" indent="0">
              <a:buNone/>
            </a:pPr>
            <a:r>
              <a:rPr lang="fr-FR" dirty="0"/>
              <a:t>a. Congé parental</a:t>
            </a:r>
          </a:p>
          <a:p>
            <a:pPr marL="82296" indent="0">
              <a:buNone/>
            </a:pPr>
            <a:r>
              <a:rPr lang="fr-FR" dirty="0"/>
              <a:t>b. Congés payés</a:t>
            </a:r>
          </a:p>
          <a:p>
            <a:pPr marL="82296" indent="0">
              <a:buNone/>
            </a:pPr>
            <a:r>
              <a:rPr lang="fr-FR" dirty="0"/>
              <a:t>c. Congé individuel de formation</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46</a:t>
            </a:fld>
            <a:endParaRPr lang="fr-FR"/>
          </a:p>
        </p:txBody>
      </p:sp>
    </p:spTree>
    <p:extLst>
      <p:ext uri="{BB962C8B-B14F-4D97-AF65-F5344CB8AC3E}">
        <p14:creationId xmlns:p14="http://schemas.microsoft.com/office/powerpoint/2010/main" val="15253569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85000" lnSpcReduction="10000"/>
          </a:bodyPr>
          <a:lstStyle/>
          <a:p>
            <a:endParaRPr lang="fr-FR" dirty="0" smtClean="0"/>
          </a:p>
          <a:p>
            <a:pPr marL="82296" indent="0">
              <a:buNone/>
            </a:pPr>
            <a:r>
              <a:rPr lang="fr-FR" b="1" dirty="0" smtClean="0"/>
              <a:t>Réponse :</a:t>
            </a:r>
          </a:p>
          <a:p>
            <a:pPr marL="82296" indent="0">
              <a:buNone/>
            </a:pPr>
            <a:endParaRPr lang="fr-FR" dirty="0"/>
          </a:p>
          <a:p>
            <a:pPr marL="82296" indent="0">
              <a:buNone/>
            </a:pPr>
            <a:r>
              <a:rPr lang="fr-FR" strike="sngStrike" dirty="0"/>
              <a:t>a. Congé parental</a:t>
            </a:r>
            <a:endParaRPr lang="fr-FR" dirty="0"/>
          </a:p>
          <a:p>
            <a:pPr marL="82296" indent="0">
              <a:buNone/>
            </a:pPr>
            <a:r>
              <a:rPr lang="fr-FR" dirty="0"/>
              <a:t>b. Congés payés</a:t>
            </a:r>
            <a:r>
              <a:rPr lang="fr-FR" i="1" dirty="0"/>
              <a:t> </a:t>
            </a:r>
            <a:r>
              <a:rPr lang="fr-FR" i="1" dirty="0" smtClean="0"/>
              <a:t>(pouvoir </a:t>
            </a:r>
            <a:r>
              <a:rPr lang="fr-FR" i="1" dirty="0"/>
              <a:t>de </a:t>
            </a:r>
            <a:r>
              <a:rPr lang="fr-FR" i="1" dirty="0" smtClean="0"/>
              <a:t>direction)</a:t>
            </a:r>
          </a:p>
          <a:p>
            <a:pPr marL="82296" indent="0">
              <a:buNone/>
            </a:pPr>
            <a:r>
              <a:rPr lang="fr-FR" dirty="0" smtClean="0"/>
              <a:t>c</a:t>
            </a:r>
            <a:r>
              <a:rPr lang="fr-FR" dirty="0"/>
              <a:t>. Congé individuel de formation </a:t>
            </a:r>
            <a:r>
              <a:rPr lang="fr-FR" dirty="0" smtClean="0"/>
              <a:t>(</a:t>
            </a:r>
            <a:r>
              <a:rPr lang="fr-FR" i="1" dirty="0" smtClean="0"/>
              <a:t>le </a:t>
            </a:r>
            <a:r>
              <a:rPr lang="fr-FR" i="1" dirty="0"/>
              <a:t>bénéfice du CIF demandé est de droit, sauf dans le cas où l'employeur estime, après avis du CE ou, s'il n'en existe pas, des DP, que cette absence pourrait avoir des conséquences préjudiciables à la production et à la marche de l'entreprise</a:t>
            </a:r>
            <a:r>
              <a:rPr lang="fr-FR" i="1" dirty="0" smtClean="0"/>
              <a:t>.)</a:t>
            </a: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47</a:t>
            </a:fld>
            <a:endParaRPr lang="fr-FR"/>
          </a:p>
        </p:txBody>
      </p:sp>
    </p:spTree>
    <p:extLst>
      <p:ext uri="{BB962C8B-B14F-4D97-AF65-F5344CB8AC3E}">
        <p14:creationId xmlns:p14="http://schemas.microsoft.com/office/powerpoint/2010/main" val="26438971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réglementaire</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Le </a:t>
            </a:r>
            <a:r>
              <a:rPr lang="fr-FR" b="1" dirty="0"/>
              <a:t>règlement intérieur est-il obligatoire en entreprise </a:t>
            </a:r>
            <a:r>
              <a:rPr lang="fr-FR" b="1" dirty="0" smtClean="0"/>
              <a:t>?</a:t>
            </a:r>
          </a:p>
          <a:p>
            <a:pPr marL="82296" indent="0">
              <a:buNone/>
            </a:pPr>
            <a:endParaRPr lang="fr-FR" dirty="0"/>
          </a:p>
          <a:p>
            <a:pPr marL="82296" indent="0">
              <a:buNone/>
            </a:pPr>
            <a:r>
              <a:rPr lang="fr-FR" dirty="0"/>
              <a:t>a. Oui en toute hypothèse</a:t>
            </a:r>
          </a:p>
          <a:p>
            <a:pPr marL="82296" indent="0">
              <a:buNone/>
            </a:pPr>
            <a:r>
              <a:rPr lang="fr-FR" dirty="0"/>
              <a:t>b. Seulement au sein des sociétés employant au minimum vingt personnes</a:t>
            </a:r>
          </a:p>
          <a:p>
            <a:pPr marL="82296" indent="0">
              <a:buNone/>
            </a:pPr>
            <a:r>
              <a:rPr lang="fr-FR" dirty="0"/>
              <a:t>c. Non</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48</a:t>
            </a:fld>
            <a:endParaRPr lang="fr-FR"/>
          </a:p>
        </p:txBody>
      </p:sp>
    </p:spTree>
    <p:extLst>
      <p:ext uri="{BB962C8B-B14F-4D97-AF65-F5344CB8AC3E}">
        <p14:creationId xmlns:p14="http://schemas.microsoft.com/office/powerpoint/2010/main" val="196188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Le </a:t>
            </a:r>
            <a:r>
              <a:rPr lang="fr-FR" b="1" dirty="0"/>
              <a:t>règlement intérieur est-il obligatoire en entreprise </a:t>
            </a:r>
            <a:r>
              <a:rPr lang="fr-FR" b="1" dirty="0" smtClean="0"/>
              <a:t>?</a:t>
            </a:r>
          </a:p>
          <a:p>
            <a:pPr marL="82296" indent="0">
              <a:buNone/>
            </a:pPr>
            <a:endParaRPr lang="fr-FR" dirty="0"/>
          </a:p>
          <a:p>
            <a:pPr marL="82296" indent="0">
              <a:buNone/>
            </a:pPr>
            <a:r>
              <a:rPr lang="fr-FR" strike="sngStrike" dirty="0"/>
              <a:t>a. Oui en toute hypothèse</a:t>
            </a:r>
            <a:endParaRPr lang="fr-FR" dirty="0"/>
          </a:p>
          <a:p>
            <a:pPr marL="82296" indent="0">
              <a:buNone/>
            </a:pPr>
            <a:r>
              <a:rPr lang="fr-FR" dirty="0"/>
              <a:t>b. Seulement au sein des sociétés employant au minimum vingt personnes</a:t>
            </a:r>
          </a:p>
          <a:p>
            <a:pPr marL="82296" indent="0">
              <a:buNone/>
            </a:pPr>
            <a:r>
              <a:rPr lang="fr-FR" strike="sngStrike" dirty="0"/>
              <a:t>c. Non</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49</a:t>
            </a:fld>
            <a:endParaRPr lang="fr-FR"/>
          </a:p>
        </p:txBody>
      </p:sp>
    </p:spTree>
    <p:extLst>
      <p:ext uri="{BB962C8B-B14F-4D97-AF65-F5344CB8AC3E}">
        <p14:creationId xmlns:p14="http://schemas.microsoft.com/office/powerpoint/2010/main" val="2990851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Caractéristiques du contrat de travail</a:t>
            </a:r>
            <a:endParaRPr lang="fr-FR" b="1" u="sng" dirty="0"/>
          </a:p>
        </p:txBody>
      </p:sp>
      <p:sp>
        <p:nvSpPr>
          <p:cNvPr id="3" name="Espace réservé du contenu 2"/>
          <p:cNvSpPr>
            <a:spLocks noGrp="1"/>
          </p:cNvSpPr>
          <p:nvPr>
            <p:ph idx="1"/>
          </p:nvPr>
        </p:nvSpPr>
        <p:spPr/>
        <p:txBody>
          <a:bodyPr/>
          <a:lstStyle/>
          <a:p>
            <a:endParaRPr lang="fr-FR" dirty="0" smtClean="0"/>
          </a:p>
          <a:p>
            <a:pPr marL="82296" indent="0">
              <a:buNone/>
            </a:pPr>
            <a:r>
              <a:rPr lang="fr-FR" dirty="0" smtClean="0"/>
              <a:t>Il y a contrat de travail lorsque :</a:t>
            </a:r>
          </a:p>
          <a:p>
            <a:pPr marL="82296" indent="0">
              <a:buNone/>
            </a:pPr>
            <a:endParaRPr lang="fr-FR" dirty="0" smtClean="0"/>
          </a:p>
          <a:p>
            <a:r>
              <a:rPr lang="fr-FR" dirty="0" smtClean="0"/>
              <a:t>Une prestation de travail est effectuée pour le compte de l’employeur</a:t>
            </a:r>
          </a:p>
          <a:p>
            <a:r>
              <a:rPr lang="fr-FR" dirty="0" smtClean="0"/>
              <a:t>Moyennant une rémunération</a:t>
            </a:r>
          </a:p>
          <a:p>
            <a:r>
              <a:rPr lang="fr-FR" dirty="0" smtClean="0"/>
              <a:t>Sous la subordination de l’employeur</a:t>
            </a:r>
            <a:endParaRPr lang="fr-FR" dirty="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a:t>
            </a:fld>
            <a:endParaRPr lang="fr-FR"/>
          </a:p>
        </p:txBody>
      </p:sp>
    </p:spTree>
    <p:extLst>
      <p:ext uri="{BB962C8B-B14F-4D97-AF65-F5344CB8AC3E}">
        <p14:creationId xmlns:p14="http://schemas.microsoft.com/office/powerpoint/2010/main" val="2098407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fontScale="92500"/>
          </a:bodyPr>
          <a:lstStyle/>
          <a:p>
            <a:endParaRPr lang="fr-FR" dirty="0" smtClean="0"/>
          </a:p>
          <a:p>
            <a:pPr marL="82296" indent="0">
              <a:buNone/>
            </a:pPr>
            <a:r>
              <a:rPr lang="fr-FR" dirty="0"/>
              <a:t>Constitue une sanction disciplinaire </a:t>
            </a:r>
            <a:r>
              <a:rPr lang="fr-FR" i="1" dirty="0"/>
              <a:t>« toute mesure autre que les observations verbales, prise par l’employeur à la suite d’un agissement du salarié considéré par lui comme fautif, que cette mesure soit de nature à affecter immédiatement ou non la présence du salarié dans l’entreprise, sa fonction, sa carrière ou sa rémunération ».</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50</a:t>
            </a:fld>
            <a:endParaRPr lang="fr-FR"/>
          </a:p>
        </p:txBody>
      </p:sp>
    </p:spTree>
    <p:extLst>
      <p:ext uri="{BB962C8B-B14F-4D97-AF65-F5344CB8AC3E}">
        <p14:creationId xmlns:p14="http://schemas.microsoft.com/office/powerpoint/2010/main" val="18682452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Le </a:t>
            </a:r>
            <a:r>
              <a:rPr lang="fr-FR" b="1" dirty="0"/>
              <a:t>droit disciplinaire </a:t>
            </a:r>
            <a:r>
              <a:rPr lang="fr-FR" b="1" dirty="0" smtClean="0"/>
              <a:t>:</a:t>
            </a:r>
            <a:endParaRPr lang="fr-FR" dirty="0"/>
          </a:p>
          <a:p>
            <a:pPr marL="82296" indent="0">
              <a:buNone/>
            </a:pPr>
            <a:endParaRPr lang="fr-FR" dirty="0"/>
          </a:p>
          <a:p>
            <a:pPr marL="82296" indent="0">
              <a:buNone/>
            </a:pPr>
            <a:r>
              <a:rPr lang="fr-FR" dirty="0" smtClean="0"/>
              <a:t>a</a:t>
            </a:r>
            <a:r>
              <a:rPr lang="fr-FR" dirty="0"/>
              <a:t>. Peut être soumis au contrôle juridictionnel</a:t>
            </a:r>
          </a:p>
          <a:p>
            <a:pPr marL="82296" indent="0">
              <a:buNone/>
            </a:pPr>
            <a:r>
              <a:rPr lang="fr-FR" dirty="0"/>
              <a:t>b. Est dissociable de la notion de faute</a:t>
            </a:r>
          </a:p>
          <a:p>
            <a:pPr marL="82296" indent="0">
              <a:buNone/>
            </a:pPr>
            <a:r>
              <a:rPr lang="fr-FR" dirty="0"/>
              <a:t>c. Fait </a:t>
            </a:r>
            <a:r>
              <a:rPr lang="fr-FR" dirty="0" smtClean="0"/>
              <a:t>l’objet </a:t>
            </a:r>
            <a:r>
              <a:rPr lang="fr-FR" dirty="0"/>
              <a:t>d’une procédure spécifique</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51</a:t>
            </a:fld>
            <a:endParaRPr lang="fr-FR"/>
          </a:p>
        </p:txBody>
      </p:sp>
    </p:spTree>
    <p:extLst>
      <p:ext uri="{BB962C8B-B14F-4D97-AF65-F5344CB8AC3E}">
        <p14:creationId xmlns:p14="http://schemas.microsoft.com/office/powerpoint/2010/main" val="1952204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77500" lnSpcReduction="20000"/>
          </a:bodyPr>
          <a:lstStyle/>
          <a:p>
            <a:pPr marL="82296" indent="0">
              <a:buNone/>
            </a:pPr>
            <a:r>
              <a:rPr lang="fr-FR" b="1" dirty="0" smtClean="0"/>
              <a:t>Le </a:t>
            </a:r>
            <a:r>
              <a:rPr lang="fr-FR" b="1" dirty="0"/>
              <a:t>droit disciplinaire </a:t>
            </a:r>
            <a:r>
              <a:rPr lang="fr-FR" b="1" dirty="0" smtClean="0"/>
              <a:t>:</a:t>
            </a:r>
            <a:endParaRPr lang="fr-FR" dirty="0"/>
          </a:p>
          <a:p>
            <a:pPr marL="82296" indent="0">
              <a:buNone/>
            </a:pPr>
            <a:endParaRPr lang="fr-FR" dirty="0"/>
          </a:p>
          <a:p>
            <a:pPr marL="82296" indent="0">
              <a:buNone/>
            </a:pPr>
            <a:r>
              <a:rPr lang="fr-FR" dirty="0"/>
              <a:t>a. Peut être soumis au contrôle </a:t>
            </a:r>
            <a:r>
              <a:rPr lang="fr-FR" dirty="0" smtClean="0"/>
              <a:t>juridictionnel : réalité de la faute et proportionnalité de la sanction</a:t>
            </a:r>
            <a:endParaRPr lang="fr-FR" dirty="0"/>
          </a:p>
          <a:p>
            <a:pPr marL="82296" indent="0">
              <a:buNone/>
            </a:pPr>
            <a:r>
              <a:rPr lang="fr-FR" strike="sngStrike" dirty="0"/>
              <a:t>b. Est dissociable de la notion de faute</a:t>
            </a:r>
            <a:endParaRPr lang="fr-FR" dirty="0"/>
          </a:p>
          <a:p>
            <a:pPr marL="82296" indent="0">
              <a:buNone/>
            </a:pPr>
            <a:r>
              <a:rPr lang="fr-FR" dirty="0"/>
              <a:t>c. Fait l’objet d’une procédure </a:t>
            </a:r>
            <a:r>
              <a:rPr lang="fr-FR" dirty="0" smtClean="0"/>
              <a:t>spécifique :</a:t>
            </a:r>
          </a:p>
          <a:p>
            <a:pPr marL="82296" indent="0">
              <a:buNone/>
            </a:pPr>
            <a:endParaRPr lang="fr-FR" dirty="0"/>
          </a:p>
          <a:p>
            <a:pPr marL="82296" indent="0">
              <a:buNone/>
            </a:pPr>
            <a:r>
              <a:rPr lang="fr-FR" dirty="0" smtClean="0"/>
              <a:t>Procédure :</a:t>
            </a:r>
          </a:p>
          <a:p>
            <a:pPr>
              <a:buFontTx/>
              <a:buChar char="-"/>
            </a:pPr>
            <a:r>
              <a:rPr lang="fr-FR" dirty="0" smtClean="0"/>
              <a:t>entretien préalable (sauf avertissement)</a:t>
            </a:r>
          </a:p>
          <a:p>
            <a:pPr>
              <a:buFontTx/>
              <a:buChar char="-"/>
            </a:pPr>
            <a:r>
              <a:rPr lang="fr-FR" dirty="0" smtClean="0"/>
              <a:t>Choix de la sanction</a:t>
            </a:r>
          </a:p>
          <a:p>
            <a:pPr>
              <a:buFontTx/>
              <a:buChar char="-"/>
            </a:pPr>
            <a:r>
              <a:rPr lang="fr-FR" dirty="0" smtClean="0"/>
              <a:t>Notification de la sanction</a:t>
            </a:r>
          </a:p>
          <a:p>
            <a:pPr marL="82296" indent="0">
              <a:buNone/>
            </a:pPr>
            <a:r>
              <a:rPr lang="fr-FR" dirty="0" smtClean="0"/>
              <a:t>Attention aux garanties issues de la CCN</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52</a:t>
            </a:fld>
            <a:endParaRPr lang="fr-FR"/>
          </a:p>
        </p:txBody>
      </p:sp>
    </p:spTree>
    <p:extLst>
      <p:ext uri="{BB962C8B-B14F-4D97-AF65-F5344CB8AC3E}">
        <p14:creationId xmlns:p14="http://schemas.microsoft.com/office/powerpoint/2010/main" val="2040690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marL="82296" indent="0">
              <a:buNone/>
            </a:pPr>
            <a:r>
              <a:rPr lang="fr-FR" b="1" dirty="0" smtClean="0"/>
              <a:t>La </a:t>
            </a:r>
            <a:r>
              <a:rPr lang="fr-FR" b="1" dirty="0"/>
              <a:t>procédure disciplinaire est-elle enfermée dans un ou plusieurs délais de prescription </a:t>
            </a:r>
            <a:r>
              <a:rPr lang="fr-FR" b="1" dirty="0" smtClean="0"/>
              <a:t>?</a:t>
            </a:r>
          </a:p>
          <a:p>
            <a:pPr marL="82296" indent="0">
              <a:buNone/>
            </a:pPr>
            <a:endParaRPr lang="fr-FR" dirty="0"/>
          </a:p>
          <a:p>
            <a:pPr marL="82296" indent="0">
              <a:buNone/>
            </a:pPr>
            <a:r>
              <a:rPr lang="fr-FR" dirty="0"/>
              <a:t>a. Oui</a:t>
            </a:r>
          </a:p>
          <a:p>
            <a:pPr marL="82296" indent="0">
              <a:buNone/>
            </a:pPr>
            <a:r>
              <a:rPr lang="fr-FR" dirty="0"/>
              <a:t>b. Non</a:t>
            </a:r>
          </a:p>
          <a:p>
            <a:pPr marL="82296" indent="0">
              <a:buNone/>
            </a:pPr>
            <a:endParaRPr lang="fr-FR" dirty="0" smtClean="0"/>
          </a:p>
          <a:p>
            <a:pPr marL="82296" indent="0">
              <a:buNone/>
            </a:pPr>
            <a:r>
              <a:rPr lang="fr-FR" dirty="0" smtClean="0"/>
              <a:t>Si </a:t>
            </a:r>
            <a:r>
              <a:rPr lang="fr-FR" dirty="0"/>
              <a:t>oui, le(s)quel(s) ?</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53</a:t>
            </a:fld>
            <a:endParaRPr lang="fr-FR"/>
          </a:p>
        </p:txBody>
      </p:sp>
    </p:spTree>
    <p:extLst>
      <p:ext uri="{BB962C8B-B14F-4D97-AF65-F5344CB8AC3E}">
        <p14:creationId xmlns:p14="http://schemas.microsoft.com/office/powerpoint/2010/main" val="8278916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70000" lnSpcReduction="20000"/>
          </a:bodyPr>
          <a:lstStyle/>
          <a:p>
            <a:pPr marL="82296" indent="0">
              <a:buNone/>
            </a:pPr>
            <a:r>
              <a:rPr lang="fr-FR" b="1" dirty="0" smtClean="0"/>
              <a:t>La </a:t>
            </a:r>
            <a:r>
              <a:rPr lang="fr-FR" b="1" dirty="0"/>
              <a:t>procédure disciplinaire est-elle enfermée dans un ou plusieurs délais de prescription </a:t>
            </a:r>
            <a:r>
              <a:rPr lang="fr-FR" b="1" dirty="0" smtClean="0"/>
              <a:t>?</a:t>
            </a:r>
          </a:p>
          <a:p>
            <a:pPr marL="82296" indent="0">
              <a:buNone/>
            </a:pPr>
            <a:r>
              <a:rPr lang="fr-FR" dirty="0" smtClean="0"/>
              <a:t>a. Oui</a:t>
            </a:r>
          </a:p>
          <a:p>
            <a:pPr marL="82296" indent="0">
              <a:buNone/>
            </a:pPr>
            <a:r>
              <a:rPr lang="fr-FR" strike="sngStrike" dirty="0" smtClean="0"/>
              <a:t>b. Non</a:t>
            </a:r>
          </a:p>
          <a:p>
            <a:endParaRPr lang="fr-FR" dirty="0" smtClean="0"/>
          </a:p>
          <a:p>
            <a:pPr marL="82296" indent="0">
              <a:buNone/>
            </a:pPr>
            <a:r>
              <a:rPr lang="fr-FR" dirty="0" smtClean="0"/>
              <a:t>Si oui, le(s)quel(s) ? </a:t>
            </a:r>
            <a:r>
              <a:rPr lang="fr-FR" i="1" dirty="0" smtClean="0"/>
              <a:t>double délai de prescription : </a:t>
            </a:r>
          </a:p>
          <a:p>
            <a:pPr>
              <a:buFontTx/>
              <a:buChar char="-"/>
            </a:pPr>
            <a:r>
              <a:rPr lang="fr-FR" i="1" dirty="0" smtClean="0"/>
              <a:t>Article L 1332-4 : engagement des poursuites disciplinaire dans un </a:t>
            </a:r>
            <a:r>
              <a:rPr lang="fr-FR" i="1" dirty="0"/>
              <a:t>délai de deux mois à compter du jour où l'employeur en a eu </a:t>
            </a:r>
            <a:r>
              <a:rPr lang="fr-FR" i="1" dirty="0" smtClean="0"/>
              <a:t>connaissance</a:t>
            </a:r>
            <a:endParaRPr lang="fr-FR" i="1" dirty="0"/>
          </a:p>
          <a:p>
            <a:pPr>
              <a:buFontTx/>
              <a:buChar char="-"/>
            </a:pPr>
            <a:endParaRPr lang="fr-FR" i="1" dirty="0" smtClean="0"/>
          </a:p>
          <a:p>
            <a:pPr>
              <a:buFontTx/>
              <a:buChar char="-"/>
            </a:pPr>
            <a:r>
              <a:rPr lang="fr-FR" i="1" dirty="0" smtClean="0"/>
              <a:t>Article L 1332-5 : Aucune </a:t>
            </a:r>
            <a:r>
              <a:rPr lang="fr-FR" i="1" dirty="0"/>
              <a:t>sanction antérieure de plus de trois ans ne peut être invoquée à l'appui d'une nouvelle sanction </a:t>
            </a: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54</a:t>
            </a:fld>
            <a:endParaRPr lang="fr-FR"/>
          </a:p>
        </p:txBody>
      </p:sp>
    </p:spTree>
    <p:extLst>
      <p:ext uri="{BB962C8B-B14F-4D97-AF65-F5344CB8AC3E}">
        <p14:creationId xmlns:p14="http://schemas.microsoft.com/office/powerpoint/2010/main" val="41755131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marL="82296" indent="0">
              <a:buNone/>
            </a:pPr>
            <a:r>
              <a:rPr lang="fr-FR" b="1" dirty="0" smtClean="0"/>
              <a:t>Classiquement</a:t>
            </a:r>
            <a:r>
              <a:rPr lang="fr-FR" b="1" dirty="0"/>
              <a:t>, les sanctions disciplinaires peuvent se matérialiser par </a:t>
            </a:r>
            <a:r>
              <a:rPr lang="fr-FR" b="1" dirty="0" smtClean="0"/>
              <a:t>:</a:t>
            </a:r>
          </a:p>
          <a:p>
            <a:pPr marL="82296" indent="0">
              <a:buNone/>
            </a:pPr>
            <a:endParaRPr lang="fr-FR" dirty="0"/>
          </a:p>
          <a:p>
            <a:pPr marL="82296" indent="0">
              <a:buNone/>
            </a:pPr>
            <a:r>
              <a:rPr lang="fr-FR" dirty="0"/>
              <a:t>a. Un avertissement</a:t>
            </a:r>
          </a:p>
          <a:p>
            <a:pPr marL="82296" indent="0">
              <a:buNone/>
            </a:pPr>
            <a:r>
              <a:rPr lang="fr-FR" dirty="0"/>
              <a:t>b. Une mise à </a:t>
            </a:r>
            <a:r>
              <a:rPr lang="fr-FR" dirty="0" smtClean="0"/>
              <a:t>pied</a:t>
            </a:r>
          </a:p>
          <a:p>
            <a:pPr marL="82296" indent="0">
              <a:buNone/>
            </a:pPr>
            <a:r>
              <a:rPr lang="fr-FR" dirty="0" smtClean="0"/>
              <a:t>c. Une rétrogradation</a:t>
            </a:r>
            <a:endParaRPr lang="fr-FR" dirty="0"/>
          </a:p>
          <a:p>
            <a:pPr marL="82296" indent="0">
              <a:buNone/>
            </a:pPr>
            <a:r>
              <a:rPr lang="fr-FR" dirty="0"/>
              <a:t>d</a:t>
            </a:r>
            <a:r>
              <a:rPr lang="fr-FR" dirty="0" smtClean="0"/>
              <a:t>. </a:t>
            </a:r>
            <a:r>
              <a:rPr lang="fr-FR" dirty="0"/>
              <a:t>Un licenciement</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55</a:t>
            </a:fld>
            <a:endParaRPr lang="fr-FR"/>
          </a:p>
        </p:txBody>
      </p:sp>
    </p:spTree>
    <p:extLst>
      <p:ext uri="{BB962C8B-B14F-4D97-AF65-F5344CB8AC3E}">
        <p14:creationId xmlns:p14="http://schemas.microsoft.com/office/powerpoint/2010/main" val="42603243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La </a:t>
            </a:r>
            <a:r>
              <a:rPr lang="fr-FR" b="1" dirty="0"/>
              <a:t>mise à pied conservatoire </a:t>
            </a:r>
            <a:r>
              <a:rPr lang="fr-FR" b="1" dirty="0" smtClean="0"/>
              <a:t>:</a:t>
            </a:r>
          </a:p>
          <a:p>
            <a:pPr marL="82296" indent="0">
              <a:buNone/>
            </a:pPr>
            <a:endParaRPr lang="fr-FR" dirty="0"/>
          </a:p>
          <a:p>
            <a:pPr marL="82296" indent="0">
              <a:buNone/>
            </a:pPr>
            <a:r>
              <a:rPr lang="fr-FR" dirty="0"/>
              <a:t>a. Est une sanction disciplinaire</a:t>
            </a:r>
          </a:p>
          <a:p>
            <a:pPr marL="82296" indent="0">
              <a:buNone/>
            </a:pPr>
            <a:r>
              <a:rPr lang="fr-FR" dirty="0"/>
              <a:t>b. Est une mesure d’attente en vue d’une éventuelle sanction</a:t>
            </a:r>
          </a:p>
          <a:p>
            <a:pPr marL="82296" indent="0">
              <a:buNone/>
            </a:pPr>
            <a:r>
              <a:rPr lang="fr-FR" dirty="0"/>
              <a:t>c. Entraîne automatiquement une perte de salaire pour la période considérée</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56</a:t>
            </a:fld>
            <a:endParaRPr lang="fr-FR"/>
          </a:p>
        </p:txBody>
      </p:sp>
    </p:spTree>
    <p:extLst>
      <p:ext uri="{BB962C8B-B14F-4D97-AF65-F5344CB8AC3E}">
        <p14:creationId xmlns:p14="http://schemas.microsoft.com/office/powerpoint/2010/main" val="42818759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marL="82296" indent="0">
              <a:buNone/>
            </a:pPr>
            <a:r>
              <a:rPr lang="fr-FR" b="1" dirty="0" smtClean="0"/>
              <a:t>La </a:t>
            </a:r>
            <a:r>
              <a:rPr lang="fr-FR" b="1" dirty="0"/>
              <a:t>mise à pied conservatoire </a:t>
            </a:r>
            <a:r>
              <a:rPr lang="fr-FR" b="1" dirty="0" smtClean="0"/>
              <a:t>:</a:t>
            </a:r>
          </a:p>
          <a:p>
            <a:pPr marL="82296" indent="0">
              <a:buNone/>
            </a:pPr>
            <a:endParaRPr lang="fr-FR" dirty="0"/>
          </a:p>
          <a:p>
            <a:pPr marL="82296" indent="0">
              <a:buNone/>
            </a:pPr>
            <a:r>
              <a:rPr lang="fr-FR" strike="sngStrike" dirty="0" smtClean="0"/>
              <a:t>a</a:t>
            </a:r>
            <a:r>
              <a:rPr lang="fr-FR" strike="sngStrike" dirty="0"/>
              <a:t>. Est une sanction disciplinaire</a:t>
            </a:r>
            <a:endParaRPr lang="fr-FR" dirty="0"/>
          </a:p>
          <a:p>
            <a:pPr marL="82296" indent="0">
              <a:buNone/>
            </a:pPr>
            <a:r>
              <a:rPr lang="fr-FR" dirty="0"/>
              <a:t>b. Est une mesure d’attente en vue d’une éventuelle sanction</a:t>
            </a:r>
          </a:p>
          <a:p>
            <a:pPr marL="82296" indent="0">
              <a:buNone/>
            </a:pPr>
            <a:r>
              <a:rPr lang="fr-FR" strike="sngStrike" dirty="0"/>
              <a:t>c. Entraîne automatiquement une perte de salaire pour la période considérée</a:t>
            </a:r>
            <a:r>
              <a:rPr lang="fr-FR" dirty="0"/>
              <a:t> </a:t>
            </a:r>
            <a:r>
              <a:rPr lang="fr-FR" i="1" dirty="0" smtClean="0"/>
              <a:t>(seulement </a:t>
            </a:r>
            <a:r>
              <a:rPr lang="fr-FR" i="1" dirty="0"/>
              <a:t>si </a:t>
            </a:r>
            <a:r>
              <a:rPr lang="fr-FR" i="1" dirty="0" smtClean="0"/>
              <a:t>elle est suivie </a:t>
            </a:r>
            <a:r>
              <a:rPr lang="fr-FR" i="1" dirty="0"/>
              <a:t>d’un licenciement pour faute grave ou </a:t>
            </a:r>
            <a:r>
              <a:rPr lang="fr-FR" i="1" dirty="0" smtClean="0"/>
              <a:t>lourde)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57</a:t>
            </a:fld>
            <a:endParaRPr lang="fr-FR"/>
          </a:p>
        </p:txBody>
      </p:sp>
    </p:spTree>
    <p:extLst>
      <p:ext uri="{BB962C8B-B14F-4D97-AF65-F5344CB8AC3E}">
        <p14:creationId xmlns:p14="http://schemas.microsoft.com/office/powerpoint/2010/main" val="31178109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Dans </a:t>
            </a:r>
            <a:r>
              <a:rPr lang="fr-FR" b="1" dirty="0"/>
              <a:t>le cadre de son pouvoir disciplinaire, l’employeur peut-il infliger une sanction pécuniaire au salarié </a:t>
            </a:r>
            <a:r>
              <a:rPr lang="fr-FR" b="1" dirty="0" smtClean="0"/>
              <a:t>?</a:t>
            </a:r>
          </a:p>
          <a:p>
            <a:pPr marL="82296" indent="0">
              <a:buNone/>
            </a:pPr>
            <a:endParaRPr lang="fr-FR" dirty="0"/>
          </a:p>
          <a:p>
            <a:pPr marL="82296" indent="0">
              <a:buNone/>
            </a:pPr>
            <a:r>
              <a:rPr lang="fr-FR" dirty="0"/>
              <a:t>a. Oui</a:t>
            </a:r>
          </a:p>
          <a:p>
            <a:pPr marL="82296" indent="0">
              <a:buNone/>
            </a:pPr>
            <a:r>
              <a:rPr lang="fr-FR" dirty="0"/>
              <a:t>b. Non</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58</a:t>
            </a:fld>
            <a:endParaRPr lang="fr-FR"/>
          </a:p>
        </p:txBody>
      </p:sp>
    </p:spTree>
    <p:extLst>
      <p:ext uri="{BB962C8B-B14F-4D97-AF65-F5344CB8AC3E}">
        <p14:creationId xmlns:p14="http://schemas.microsoft.com/office/powerpoint/2010/main" val="4691280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Dans </a:t>
            </a:r>
            <a:r>
              <a:rPr lang="fr-FR" b="1" dirty="0"/>
              <a:t>le cadre de son pouvoir disciplinaire, l’employeur peut-il infliger une sanction pécuniaire au salarié </a:t>
            </a:r>
            <a:r>
              <a:rPr lang="fr-FR" b="1" dirty="0" smtClean="0"/>
              <a:t>?</a:t>
            </a:r>
          </a:p>
          <a:p>
            <a:pPr marL="82296" indent="0">
              <a:buNone/>
            </a:pPr>
            <a:endParaRPr lang="fr-FR" dirty="0"/>
          </a:p>
          <a:p>
            <a:pPr marL="82296" indent="0">
              <a:buNone/>
            </a:pPr>
            <a:r>
              <a:rPr lang="fr-FR" strike="sngStrike" dirty="0"/>
              <a:t>a. Oui</a:t>
            </a:r>
            <a:endParaRPr lang="fr-FR" dirty="0"/>
          </a:p>
          <a:p>
            <a:pPr marL="82296" indent="0">
              <a:buNone/>
            </a:pPr>
            <a:r>
              <a:rPr lang="fr-FR" dirty="0"/>
              <a:t>b. Non </a:t>
            </a:r>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59</a:t>
            </a:fld>
            <a:endParaRPr lang="fr-FR"/>
          </a:p>
        </p:txBody>
      </p:sp>
    </p:spTree>
    <p:extLst>
      <p:ext uri="{BB962C8B-B14F-4D97-AF65-F5344CB8AC3E}">
        <p14:creationId xmlns:p14="http://schemas.microsoft.com/office/powerpoint/2010/main" val="3907617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trois grands types de contrats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endParaRPr lang="fr-FR" sz="2000" dirty="0"/>
          </a:p>
          <a:p>
            <a:r>
              <a:rPr lang="fr-FR" sz="1900" dirty="0" smtClean="0"/>
              <a:t>Le CDI</a:t>
            </a:r>
          </a:p>
          <a:p>
            <a:r>
              <a:rPr lang="fr-FR" sz="1900" dirty="0" smtClean="0"/>
              <a:t>Le CDD</a:t>
            </a:r>
          </a:p>
          <a:p>
            <a:r>
              <a:rPr lang="fr-FR" sz="1900" dirty="0" smtClean="0"/>
              <a:t>Le contrat à temps partiel (CDD ou CDI)</a:t>
            </a:r>
          </a:p>
          <a:p>
            <a:pPr marL="82296" indent="0">
              <a:buNone/>
            </a:pPr>
            <a:endParaRPr lang="fr-FR" sz="1900" dirty="0" smtClean="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a:t>
            </a:fld>
            <a:endParaRPr lang="fr-FR"/>
          </a:p>
        </p:txBody>
      </p:sp>
    </p:spTree>
    <p:extLst>
      <p:ext uri="{BB962C8B-B14F-4D97-AF65-F5344CB8AC3E}">
        <p14:creationId xmlns:p14="http://schemas.microsoft.com/office/powerpoint/2010/main" val="31761063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pouvoir disciplinaire</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vertu du principe « non bis in idem », une même faute peut-elle faire l’objet de plusieurs sanctions </a:t>
            </a:r>
            <a:r>
              <a:rPr lang="fr-FR" b="1" dirty="0" smtClean="0"/>
              <a:t>?</a:t>
            </a:r>
          </a:p>
          <a:p>
            <a:pPr marL="82296" indent="0">
              <a:buNone/>
            </a:pPr>
            <a:endParaRPr lang="fr-FR" dirty="0"/>
          </a:p>
          <a:p>
            <a:pPr marL="82296" indent="0">
              <a:buNone/>
            </a:pPr>
            <a:r>
              <a:rPr lang="fr-FR" dirty="0"/>
              <a:t>a. Oui</a:t>
            </a:r>
          </a:p>
          <a:p>
            <a:pPr marL="82296" indent="0">
              <a:buNone/>
            </a:pPr>
            <a:r>
              <a:rPr lang="fr-FR" dirty="0"/>
              <a:t>b. Non</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60</a:t>
            </a:fld>
            <a:endParaRPr lang="fr-FR"/>
          </a:p>
        </p:txBody>
      </p:sp>
    </p:spTree>
    <p:extLst>
      <p:ext uri="{BB962C8B-B14F-4D97-AF65-F5344CB8AC3E}">
        <p14:creationId xmlns:p14="http://schemas.microsoft.com/office/powerpoint/2010/main" val="39202242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vertu du principe « non bis in idem », une même faute peut-elle faire l’objet de plusieurs sanctions </a:t>
            </a:r>
            <a:r>
              <a:rPr lang="fr-FR" b="1" dirty="0" smtClean="0"/>
              <a:t>?</a:t>
            </a:r>
          </a:p>
          <a:p>
            <a:pPr marL="82296" indent="0">
              <a:buNone/>
            </a:pPr>
            <a:endParaRPr lang="fr-FR" dirty="0"/>
          </a:p>
          <a:p>
            <a:pPr marL="82296" indent="0">
              <a:buNone/>
            </a:pPr>
            <a:r>
              <a:rPr lang="fr-FR" strike="sngStrike" dirty="0"/>
              <a:t>a. Oui</a:t>
            </a:r>
            <a:endParaRPr lang="fr-FR" dirty="0"/>
          </a:p>
          <a:p>
            <a:pPr marL="82296" indent="0">
              <a:buNone/>
            </a:pPr>
            <a:r>
              <a:rPr lang="fr-FR" dirty="0"/>
              <a:t>b. Non</a:t>
            </a: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61</a:t>
            </a:fld>
            <a:endParaRPr lang="fr-FR"/>
          </a:p>
        </p:txBody>
      </p:sp>
    </p:spTree>
    <p:extLst>
      <p:ext uri="{BB962C8B-B14F-4D97-AF65-F5344CB8AC3E}">
        <p14:creationId xmlns:p14="http://schemas.microsoft.com/office/powerpoint/2010/main" val="13361665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La suspension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Citez </a:t>
            </a:r>
            <a:r>
              <a:rPr lang="fr-FR" b="1" dirty="0"/>
              <a:t>des situations emportant la suspension du </a:t>
            </a:r>
            <a:r>
              <a:rPr lang="fr-FR" b="1" dirty="0" smtClean="0"/>
              <a:t>contrat de travail ?</a:t>
            </a: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62</a:t>
            </a:fld>
            <a:endParaRPr lang="fr-FR"/>
          </a:p>
        </p:txBody>
      </p:sp>
    </p:spTree>
    <p:extLst>
      <p:ext uri="{BB962C8B-B14F-4D97-AF65-F5344CB8AC3E}">
        <p14:creationId xmlns:p14="http://schemas.microsoft.com/office/powerpoint/2010/main" val="41565377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marL="82296" indent="0">
              <a:buNone/>
            </a:pPr>
            <a:r>
              <a:rPr lang="fr-FR" b="1" dirty="0" smtClean="0"/>
              <a:t>Citez </a:t>
            </a:r>
            <a:r>
              <a:rPr lang="fr-FR" b="1" dirty="0"/>
              <a:t>des situations emportant la suspension du </a:t>
            </a:r>
            <a:r>
              <a:rPr lang="fr-FR" b="1" dirty="0" smtClean="0"/>
              <a:t>contrat de travail ?</a:t>
            </a:r>
            <a:endParaRPr lang="fr-FR" dirty="0"/>
          </a:p>
          <a:p>
            <a:r>
              <a:rPr lang="fr-FR" dirty="0" smtClean="0"/>
              <a:t>Maladie simple</a:t>
            </a:r>
          </a:p>
          <a:p>
            <a:r>
              <a:rPr lang="fr-FR" dirty="0" smtClean="0"/>
              <a:t>Accident du travail ou maladie professionnelle</a:t>
            </a:r>
          </a:p>
          <a:p>
            <a:r>
              <a:rPr lang="fr-FR" dirty="0" smtClean="0"/>
              <a:t>Congé maternité / paternité / d’adoption</a:t>
            </a:r>
          </a:p>
          <a:p>
            <a:r>
              <a:rPr lang="fr-FR" dirty="0" smtClean="0"/>
              <a:t>Congés / absences autorisées</a:t>
            </a:r>
          </a:p>
          <a:p>
            <a:r>
              <a:rPr lang="fr-FR" dirty="0" smtClean="0"/>
              <a:t>Mise à pied disciplinaire</a:t>
            </a:r>
          </a:p>
          <a:p>
            <a:r>
              <a:rPr lang="fr-FR" dirty="0" smtClean="0"/>
              <a:t>Activité </a:t>
            </a:r>
            <a:r>
              <a:rPr lang="fr-FR" dirty="0" smtClean="0"/>
              <a:t>partielle</a:t>
            </a:r>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63</a:t>
            </a:fld>
            <a:endParaRPr lang="fr-FR"/>
          </a:p>
        </p:txBody>
      </p:sp>
    </p:spTree>
    <p:extLst>
      <p:ext uri="{BB962C8B-B14F-4D97-AF65-F5344CB8AC3E}">
        <p14:creationId xmlns:p14="http://schemas.microsoft.com/office/powerpoint/2010/main" val="26134046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La suspension du Contrat de travail</a:t>
            </a:r>
            <a:endParaRPr lang="fr-FR" dirty="0"/>
          </a:p>
        </p:txBody>
      </p:sp>
      <p:sp>
        <p:nvSpPr>
          <p:cNvPr id="3" name="Espace réservé du contenu 2"/>
          <p:cNvSpPr>
            <a:spLocks noGrp="1"/>
          </p:cNvSpPr>
          <p:nvPr>
            <p:ph idx="1"/>
          </p:nvPr>
        </p:nvSpPr>
        <p:spPr/>
        <p:txBody>
          <a:bodyPr>
            <a:normAutofit fontScale="92500" lnSpcReduction="20000"/>
          </a:bodyPr>
          <a:lstStyle/>
          <a:p>
            <a:endParaRPr lang="fr-FR" dirty="0" smtClean="0"/>
          </a:p>
          <a:p>
            <a:pPr marL="82296" indent="0">
              <a:buNone/>
            </a:pPr>
            <a:r>
              <a:rPr lang="fr-FR" dirty="0" smtClean="0"/>
              <a:t>Le contrat de travail n’est plus exécuté sans être rompu</a:t>
            </a:r>
          </a:p>
          <a:p>
            <a:pPr>
              <a:buFontTx/>
              <a:buChar char="-"/>
            </a:pPr>
            <a:endParaRPr lang="fr-FR" b="1" dirty="0" smtClean="0"/>
          </a:p>
          <a:p>
            <a:pPr>
              <a:buFontTx/>
              <a:buChar char="-"/>
            </a:pPr>
            <a:r>
              <a:rPr lang="fr-FR" dirty="0" smtClean="0"/>
              <a:t>Effets:</a:t>
            </a:r>
          </a:p>
          <a:p>
            <a:pPr lvl="1">
              <a:buFontTx/>
              <a:buChar char="-"/>
            </a:pPr>
            <a:r>
              <a:rPr lang="fr-FR" dirty="0" smtClean="0"/>
              <a:t>Pas de salaire</a:t>
            </a:r>
          </a:p>
          <a:p>
            <a:pPr lvl="1">
              <a:buFontTx/>
              <a:buChar char="-"/>
            </a:pPr>
            <a:r>
              <a:rPr lang="fr-FR" dirty="0" smtClean="0"/>
              <a:t>Pas de prestation de travail</a:t>
            </a:r>
          </a:p>
          <a:p>
            <a:pPr lvl="1">
              <a:buFontTx/>
              <a:buChar char="-"/>
            </a:pPr>
            <a:r>
              <a:rPr lang="fr-FR" dirty="0" smtClean="0"/>
              <a:t>Les obligations de loyauté et de discrétion demeurent</a:t>
            </a:r>
          </a:p>
          <a:p>
            <a:pPr lvl="1">
              <a:buFontTx/>
              <a:buChar char="-"/>
            </a:pPr>
            <a:r>
              <a:rPr lang="fr-FR" dirty="0" smtClean="0"/>
              <a:t>Les avantages en nature sont en principe maintenus</a:t>
            </a: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64</a:t>
            </a:fld>
            <a:endParaRPr lang="fr-FR"/>
          </a:p>
        </p:txBody>
      </p:sp>
    </p:spTree>
    <p:extLst>
      <p:ext uri="{BB962C8B-B14F-4D97-AF65-F5344CB8AC3E}">
        <p14:creationId xmlns:p14="http://schemas.microsoft.com/office/powerpoint/2010/main" val="6536887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La suspension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cas de suspension du CT et donc des obligations contractuelles qui en découlent, le salarié est néanmoins tenu de respecter son obligation de loyauté à l’égard de l’employeur</a:t>
            </a:r>
            <a:r>
              <a:rPr lang="fr-FR" b="1" dirty="0" smtClean="0"/>
              <a:t>.</a:t>
            </a:r>
          </a:p>
          <a:p>
            <a:pPr marL="82296" indent="0">
              <a:buNone/>
            </a:pPr>
            <a:endParaRPr lang="fr-FR" dirty="0"/>
          </a:p>
          <a:p>
            <a:pPr marL="82296" indent="0">
              <a:buNone/>
            </a:pPr>
            <a:r>
              <a:rPr lang="fr-FR" dirty="0"/>
              <a:t>a. Vrai</a:t>
            </a:r>
          </a:p>
          <a:p>
            <a:pPr marL="82296" indent="0">
              <a:buNone/>
            </a:pPr>
            <a:r>
              <a:rPr lang="fr-FR" dirty="0"/>
              <a:t>b. Faux</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65</a:t>
            </a:fld>
            <a:endParaRPr lang="fr-FR"/>
          </a:p>
        </p:txBody>
      </p:sp>
    </p:spTree>
    <p:extLst>
      <p:ext uri="{BB962C8B-B14F-4D97-AF65-F5344CB8AC3E}">
        <p14:creationId xmlns:p14="http://schemas.microsoft.com/office/powerpoint/2010/main" val="2606839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cas de suspension du CT et donc des obligations contractuelles qui en découlent, le salarié est néanmoins tenu de respecter son obligation de loyauté à l’égard de l’employeur</a:t>
            </a:r>
            <a:r>
              <a:rPr lang="fr-FR" b="1" dirty="0" smtClean="0"/>
              <a:t>.</a:t>
            </a:r>
          </a:p>
          <a:p>
            <a:pPr marL="82296" indent="0">
              <a:buNone/>
            </a:pPr>
            <a:endParaRPr lang="fr-FR" dirty="0"/>
          </a:p>
          <a:p>
            <a:pPr marL="82296" indent="0">
              <a:buNone/>
            </a:pPr>
            <a:r>
              <a:rPr lang="fr-FR" dirty="0"/>
              <a:t>a. Vrai</a:t>
            </a:r>
          </a:p>
          <a:p>
            <a:pPr marL="82296" indent="0">
              <a:buNone/>
            </a:pPr>
            <a:r>
              <a:rPr lang="fr-FR" strike="sngStrike" dirty="0"/>
              <a:t>b. </a:t>
            </a:r>
            <a:r>
              <a:rPr lang="fr-FR" strike="sngStrike" dirty="0" smtClean="0"/>
              <a:t>Faux</a:t>
            </a:r>
          </a:p>
          <a:p>
            <a:pPr marL="82296" indent="0">
              <a:buNone/>
            </a:pP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66</a:t>
            </a:fld>
            <a:endParaRPr lang="fr-FR"/>
          </a:p>
        </p:txBody>
      </p:sp>
    </p:spTree>
    <p:extLst>
      <p:ext uri="{BB962C8B-B14F-4D97-AF65-F5344CB8AC3E}">
        <p14:creationId xmlns:p14="http://schemas.microsoft.com/office/powerpoint/2010/main" val="20014344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La suspension du Contrat de travail</a:t>
            </a:r>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cas d’absence, le salarié </a:t>
            </a:r>
            <a:r>
              <a:rPr lang="fr-FR" b="1" dirty="0" smtClean="0"/>
              <a:t>:</a:t>
            </a:r>
          </a:p>
          <a:p>
            <a:pPr marL="82296" indent="0">
              <a:buNone/>
            </a:pPr>
            <a:endParaRPr lang="fr-FR" dirty="0"/>
          </a:p>
          <a:p>
            <a:pPr marL="82296" indent="0">
              <a:buNone/>
            </a:pPr>
            <a:r>
              <a:rPr lang="fr-FR" dirty="0"/>
              <a:t>a. Doit en informer et en donner la justification à son employeur</a:t>
            </a:r>
          </a:p>
          <a:p>
            <a:pPr marL="82296" indent="0">
              <a:buNone/>
            </a:pPr>
            <a:r>
              <a:rPr lang="fr-FR" dirty="0"/>
              <a:t>b. Doit uniquement en informer son employeur</a:t>
            </a:r>
          </a:p>
          <a:p>
            <a:pPr marL="82296" indent="0">
              <a:buNone/>
            </a:pPr>
            <a:r>
              <a:rPr lang="fr-FR" dirty="0"/>
              <a:t>c. N’a pas d’obligation particulière</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67</a:t>
            </a:fld>
            <a:endParaRPr lang="fr-FR"/>
          </a:p>
        </p:txBody>
      </p:sp>
    </p:spTree>
    <p:extLst>
      <p:ext uri="{BB962C8B-B14F-4D97-AF65-F5344CB8AC3E}">
        <p14:creationId xmlns:p14="http://schemas.microsoft.com/office/powerpoint/2010/main" val="24496009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endParaRPr lang="fr-FR" dirty="0" smtClean="0"/>
          </a:p>
          <a:p>
            <a:pPr marL="82296" indent="0">
              <a:buNone/>
            </a:pPr>
            <a:r>
              <a:rPr lang="fr-FR" b="1" dirty="0" smtClean="0"/>
              <a:t>En </a:t>
            </a:r>
            <a:r>
              <a:rPr lang="fr-FR" b="1" dirty="0"/>
              <a:t>cas d’absence, le salarié </a:t>
            </a:r>
            <a:r>
              <a:rPr lang="fr-FR" b="1" dirty="0" smtClean="0"/>
              <a:t>:</a:t>
            </a:r>
          </a:p>
          <a:p>
            <a:pPr marL="82296" indent="0">
              <a:buNone/>
            </a:pPr>
            <a:endParaRPr lang="fr-FR" dirty="0"/>
          </a:p>
          <a:p>
            <a:pPr marL="82296" indent="0">
              <a:buNone/>
            </a:pPr>
            <a:r>
              <a:rPr lang="fr-FR" dirty="0"/>
              <a:t>a. Doit en informer et en donner la justification à son employeur</a:t>
            </a:r>
          </a:p>
          <a:p>
            <a:pPr marL="82296" indent="0">
              <a:buNone/>
            </a:pPr>
            <a:r>
              <a:rPr lang="fr-FR" strike="sngStrike" dirty="0"/>
              <a:t>b. Doit uniquement en informer son employeur</a:t>
            </a:r>
            <a:endParaRPr lang="fr-FR" dirty="0"/>
          </a:p>
          <a:p>
            <a:pPr marL="82296" indent="0">
              <a:buNone/>
            </a:pPr>
            <a:r>
              <a:rPr lang="fr-FR" strike="sngStrike" dirty="0"/>
              <a:t>c. N’a pas d’obligation particulière</a:t>
            </a:r>
            <a:endParaRPr lang="fr-FR" dirty="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68</a:t>
            </a:fld>
            <a:endParaRPr lang="fr-FR"/>
          </a:p>
        </p:txBody>
      </p:sp>
    </p:spTree>
    <p:extLst>
      <p:ext uri="{BB962C8B-B14F-4D97-AF65-F5344CB8AC3E}">
        <p14:creationId xmlns:p14="http://schemas.microsoft.com/office/powerpoint/2010/main" val="22359313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La suspension du Contrat de travail</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marL="82296" indent="0">
              <a:buNone/>
            </a:pPr>
            <a:r>
              <a:rPr lang="fr-FR" b="1" dirty="0" smtClean="0"/>
              <a:t>En </a:t>
            </a:r>
            <a:r>
              <a:rPr lang="fr-FR" b="1" dirty="0"/>
              <a:t>cas d’arrêt de travail de son salarié, l’employeur </a:t>
            </a:r>
            <a:r>
              <a:rPr lang="fr-FR" b="1" dirty="0" smtClean="0"/>
              <a:t>a t-il </a:t>
            </a:r>
            <a:r>
              <a:rPr lang="fr-FR" b="1" dirty="0"/>
              <a:t>le droit d’organiser une contre-visite médicale </a:t>
            </a:r>
            <a:r>
              <a:rPr lang="fr-FR" b="1" dirty="0" smtClean="0"/>
              <a:t>?</a:t>
            </a:r>
          </a:p>
          <a:p>
            <a:pPr marL="82296" indent="0">
              <a:buNone/>
            </a:pPr>
            <a:endParaRPr lang="fr-FR" dirty="0"/>
          </a:p>
          <a:p>
            <a:pPr marL="82296" indent="0">
              <a:buNone/>
            </a:pPr>
            <a:r>
              <a:rPr lang="fr-FR" dirty="0"/>
              <a:t>a. Oui</a:t>
            </a:r>
          </a:p>
          <a:p>
            <a:pPr marL="82296" indent="0">
              <a:buNone/>
            </a:pPr>
            <a:r>
              <a:rPr lang="fr-FR" dirty="0"/>
              <a:t>b. Oui, à certaines conditions</a:t>
            </a:r>
          </a:p>
          <a:p>
            <a:pPr marL="82296" indent="0">
              <a:buNone/>
            </a:pPr>
            <a:r>
              <a:rPr lang="fr-FR" dirty="0"/>
              <a:t>c. Non</a:t>
            </a:r>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69</a:t>
            </a:fld>
            <a:endParaRPr lang="fr-FR"/>
          </a:p>
        </p:txBody>
      </p:sp>
    </p:spTree>
    <p:extLst>
      <p:ext uri="{BB962C8B-B14F-4D97-AF65-F5344CB8AC3E}">
        <p14:creationId xmlns:p14="http://schemas.microsoft.com/office/powerpoint/2010/main" val="1231949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CDI</a:t>
            </a:r>
            <a:endParaRPr lang="fr-FR" dirty="0"/>
          </a:p>
        </p:txBody>
      </p:sp>
      <p:sp>
        <p:nvSpPr>
          <p:cNvPr id="3" name="Espace réservé du contenu 2"/>
          <p:cNvSpPr>
            <a:spLocks noGrp="1"/>
          </p:cNvSpPr>
          <p:nvPr>
            <p:ph idx="1"/>
          </p:nvPr>
        </p:nvSpPr>
        <p:spPr/>
        <p:txBody>
          <a:bodyPr>
            <a:normAutofit fontScale="70000" lnSpcReduction="20000"/>
          </a:bodyPr>
          <a:lstStyle/>
          <a:p>
            <a:pPr marL="82296" indent="0">
              <a:buNone/>
            </a:pPr>
            <a:endParaRPr lang="fr-FR" dirty="0" smtClean="0"/>
          </a:p>
          <a:p>
            <a:r>
              <a:rPr lang="fr-FR" b="1" dirty="0" smtClean="0"/>
              <a:t>Avant la signature du CDI</a:t>
            </a:r>
          </a:p>
          <a:p>
            <a:pPr lvl="1"/>
            <a:r>
              <a:rPr lang="fr-FR" dirty="0" smtClean="0"/>
              <a:t>Processus de recrutement</a:t>
            </a:r>
          </a:p>
          <a:p>
            <a:pPr lvl="1"/>
            <a:r>
              <a:rPr lang="fr-FR" dirty="0" smtClean="0"/>
              <a:t>La lettre d’embauche ou la promesse de contrat</a:t>
            </a:r>
          </a:p>
          <a:p>
            <a:pPr lvl="2"/>
            <a:r>
              <a:rPr lang="fr-FR" dirty="0" smtClean="0"/>
              <a:t>Forme</a:t>
            </a:r>
          </a:p>
          <a:p>
            <a:pPr lvl="2"/>
            <a:r>
              <a:rPr lang="fr-FR" dirty="0" smtClean="0"/>
              <a:t>Valeur</a:t>
            </a:r>
          </a:p>
          <a:p>
            <a:pPr lvl="1"/>
            <a:endParaRPr lang="fr-FR" b="1" dirty="0" smtClean="0"/>
          </a:p>
          <a:p>
            <a:r>
              <a:rPr lang="fr-FR" b="1" dirty="0" smtClean="0"/>
              <a:t>Condition de signature du CDI</a:t>
            </a:r>
          </a:p>
          <a:p>
            <a:pPr lvl="1"/>
            <a:r>
              <a:rPr lang="fr-FR" dirty="0" smtClean="0"/>
              <a:t>Conditions de fond</a:t>
            </a:r>
          </a:p>
          <a:p>
            <a:pPr lvl="1"/>
            <a:r>
              <a:rPr lang="fr-FR" dirty="0" smtClean="0"/>
              <a:t>Conditions de forme</a:t>
            </a:r>
          </a:p>
          <a:p>
            <a:pPr lvl="1"/>
            <a:endParaRPr lang="fr-FR" dirty="0" smtClean="0"/>
          </a:p>
          <a:p>
            <a:r>
              <a:rPr lang="fr-FR" b="1" dirty="0" smtClean="0"/>
              <a:t>Formalités administratives à l’embauche</a:t>
            </a:r>
          </a:p>
          <a:p>
            <a:pPr lvl="1"/>
            <a:r>
              <a:rPr lang="fr-FR" dirty="0" smtClean="0"/>
              <a:t>Registre du personnel</a:t>
            </a:r>
          </a:p>
          <a:p>
            <a:pPr lvl="1"/>
            <a:r>
              <a:rPr lang="fr-FR" dirty="0" smtClean="0"/>
              <a:t>Déclaration préalable à l’embauche</a:t>
            </a:r>
          </a:p>
          <a:p>
            <a:pPr lvl="1"/>
            <a:r>
              <a:rPr lang="fr-FR" dirty="0" smtClean="0"/>
              <a:t>Visite médicale</a:t>
            </a:r>
            <a:endParaRPr lang="fr-FR" dirty="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a:t>
            </a:fld>
            <a:endParaRPr lang="fr-FR"/>
          </a:p>
        </p:txBody>
      </p:sp>
    </p:spTree>
    <p:extLst>
      <p:ext uri="{BB962C8B-B14F-4D97-AF65-F5344CB8AC3E}">
        <p14:creationId xmlns:p14="http://schemas.microsoft.com/office/powerpoint/2010/main" val="41823527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marL="82296" indent="0">
              <a:buNone/>
            </a:pPr>
            <a:r>
              <a:rPr lang="fr-FR" b="1" dirty="0" smtClean="0"/>
              <a:t>En </a:t>
            </a:r>
            <a:r>
              <a:rPr lang="fr-FR" b="1" dirty="0"/>
              <a:t>cas d’arrêt de travail de son salarié, l’employeur </a:t>
            </a:r>
            <a:r>
              <a:rPr lang="fr-FR" b="1" dirty="0" smtClean="0"/>
              <a:t>a t-il </a:t>
            </a:r>
            <a:r>
              <a:rPr lang="fr-FR" b="1" dirty="0"/>
              <a:t>le droit d’organiser une contre-visite médicale </a:t>
            </a:r>
            <a:r>
              <a:rPr lang="fr-FR" b="1" dirty="0" smtClean="0"/>
              <a:t>?</a:t>
            </a:r>
          </a:p>
          <a:p>
            <a:pPr marL="82296" indent="0">
              <a:buNone/>
            </a:pPr>
            <a:endParaRPr lang="fr-FR" dirty="0"/>
          </a:p>
          <a:p>
            <a:pPr marL="82296" indent="0">
              <a:buNone/>
            </a:pPr>
            <a:r>
              <a:rPr lang="fr-FR" strike="sngStrike" dirty="0"/>
              <a:t>a. Oui</a:t>
            </a:r>
            <a:endParaRPr lang="fr-FR" dirty="0"/>
          </a:p>
          <a:p>
            <a:pPr marL="82296" indent="0">
              <a:buNone/>
            </a:pPr>
            <a:r>
              <a:rPr lang="fr-FR" dirty="0"/>
              <a:t>b. Oui, à certaines conditions </a:t>
            </a:r>
            <a:r>
              <a:rPr lang="fr-FR" i="1" dirty="0" smtClean="0"/>
              <a:t>: </a:t>
            </a:r>
            <a:r>
              <a:rPr lang="fr-FR" i="1" dirty="0"/>
              <a:t>s’il est tenu d'assurer une indemnisation complémentaire de la maladie</a:t>
            </a:r>
            <a:endParaRPr lang="fr-FR" dirty="0"/>
          </a:p>
          <a:p>
            <a:pPr marL="82296" indent="0">
              <a:buNone/>
            </a:pPr>
            <a:r>
              <a:rPr lang="fr-FR" strike="sngStrike" dirty="0"/>
              <a:t>c. Non</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70</a:t>
            </a:fld>
            <a:endParaRPr lang="fr-FR"/>
          </a:p>
        </p:txBody>
      </p:sp>
    </p:spTree>
    <p:extLst>
      <p:ext uri="{BB962C8B-B14F-4D97-AF65-F5344CB8AC3E}">
        <p14:creationId xmlns:p14="http://schemas.microsoft.com/office/powerpoint/2010/main" val="387974451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trike="sngStrike" dirty="0" smtClean="0"/>
              <a:t/>
            </a:r>
            <a:br>
              <a:rPr lang="fr-FR" b="1" strike="sngStrike"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82296" indent="0">
              <a:buNone/>
            </a:pPr>
            <a:endParaRPr lang="fr-FR" dirty="0" smtClean="0"/>
          </a:p>
          <a:p>
            <a:pPr marL="82296" indent="0" algn="ctr">
              <a:buNone/>
            </a:pPr>
            <a:r>
              <a:rPr lang="fr-FR" b="1" u="sng" dirty="0"/>
              <a:t>PARTIE </a:t>
            </a:r>
            <a:r>
              <a:rPr lang="fr-FR" b="1" u="sng" dirty="0" smtClean="0"/>
              <a:t>IV :</a:t>
            </a:r>
          </a:p>
          <a:p>
            <a:pPr marL="82296" indent="0" algn="ctr">
              <a:buNone/>
            </a:pPr>
            <a:r>
              <a:rPr lang="fr-FR" dirty="0"/>
              <a:t/>
            </a:r>
            <a:br>
              <a:rPr lang="fr-FR" dirty="0"/>
            </a:br>
            <a:r>
              <a:rPr lang="fr-FR" dirty="0" smtClean="0"/>
              <a:t>La rupture du contrat de travail</a:t>
            </a:r>
            <a:endParaRPr lang="fr-FR" dirty="0"/>
          </a:p>
        </p:txBody>
      </p:sp>
      <p:sp>
        <p:nvSpPr>
          <p:cNvPr id="4" name="Espace réservé de la date 3"/>
          <p:cNvSpPr>
            <a:spLocks noGrp="1"/>
          </p:cNvSpPr>
          <p:nvPr>
            <p:ph type="dt" sz="half" idx="10"/>
          </p:nvPr>
        </p:nvSpPr>
        <p:spPr/>
        <p:txBody>
          <a:bodyPr/>
          <a:lstStyle/>
          <a:p>
            <a:r>
              <a:rPr lang="fr-FR" dirty="0" smtClean="0"/>
              <a:t>Novembre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71</a:t>
            </a:fld>
            <a:endParaRPr lang="fr-FR"/>
          </a:p>
        </p:txBody>
      </p:sp>
    </p:spTree>
    <p:extLst>
      <p:ext uri="{BB962C8B-B14F-4D97-AF65-F5344CB8AC3E}">
        <p14:creationId xmlns:p14="http://schemas.microsoft.com/office/powerpoint/2010/main" val="29165982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Plan</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La rupture du contrat à l’initiative de l’employeur</a:t>
            </a:r>
          </a:p>
          <a:p>
            <a:r>
              <a:rPr lang="fr-FR" dirty="0" smtClean="0"/>
              <a:t>La rupture du contrat à l’initiative du salarié</a:t>
            </a:r>
          </a:p>
          <a:p>
            <a:r>
              <a:rPr lang="fr-FR" dirty="0" smtClean="0"/>
              <a:t>Les ruptures à l’initiative de l’une ou l’autre partie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Octobre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72</a:t>
            </a:fld>
            <a:endParaRPr lang="fr-FR"/>
          </a:p>
        </p:txBody>
      </p:sp>
    </p:spTree>
    <p:extLst>
      <p:ext uri="{BB962C8B-B14F-4D97-AF65-F5344CB8AC3E}">
        <p14:creationId xmlns:p14="http://schemas.microsoft.com/office/powerpoint/2010/main" val="33502730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La rupture du contrat à l’initiative de l’employeur</a:t>
            </a:r>
          </a:p>
        </p:txBody>
      </p:sp>
      <p:sp>
        <p:nvSpPr>
          <p:cNvPr id="3" name="Espace réservé du contenu 2"/>
          <p:cNvSpPr>
            <a:spLocks noGrp="1"/>
          </p:cNvSpPr>
          <p:nvPr>
            <p:ph idx="1"/>
          </p:nvPr>
        </p:nvSpPr>
        <p:spPr/>
        <p:txBody>
          <a:bodyPr>
            <a:normAutofit/>
          </a:bodyPr>
          <a:lstStyle/>
          <a:p>
            <a:endParaRPr lang="fr-FR" dirty="0" smtClean="0"/>
          </a:p>
          <a:p>
            <a:r>
              <a:rPr lang="fr-FR" dirty="0" smtClean="0"/>
              <a:t>Le Licenciement</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73</a:t>
            </a:fld>
            <a:endParaRPr lang="fr-FR"/>
          </a:p>
        </p:txBody>
      </p:sp>
    </p:spTree>
    <p:extLst>
      <p:ext uri="{BB962C8B-B14F-4D97-AF65-F5344CB8AC3E}">
        <p14:creationId xmlns:p14="http://schemas.microsoft.com/office/powerpoint/2010/main" val="38879774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licenciement</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 Licenciement pour motif personnel</a:t>
            </a:r>
          </a:p>
          <a:p>
            <a:r>
              <a:rPr lang="fr-FR" dirty="0" smtClean="0"/>
              <a:t>Le licenciement pour motif économique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74</a:t>
            </a:fld>
            <a:endParaRPr lang="fr-FR"/>
          </a:p>
        </p:txBody>
      </p:sp>
    </p:spTree>
    <p:extLst>
      <p:ext uri="{BB962C8B-B14F-4D97-AF65-F5344CB8AC3E}">
        <p14:creationId xmlns:p14="http://schemas.microsoft.com/office/powerpoint/2010/main" val="12321305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Licenciement disciplinaire </a:t>
            </a:r>
          </a:p>
          <a:p>
            <a:r>
              <a:rPr lang="fr-FR" dirty="0" smtClean="0"/>
              <a:t>Licenciement pour inaptitude </a:t>
            </a:r>
          </a:p>
          <a:p>
            <a:r>
              <a:rPr lang="fr-FR" dirty="0" smtClean="0"/>
              <a:t>Licenciement pour insuffisance </a:t>
            </a:r>
            <a:r>
              <a:rPr lang="fr-FR" dirty="0"/>
              <a:t>professionnelle </a:t>
            </a:r>
            <a:endParaRPr lang="fr-FR" dirty="0" smtClean="0"/>
          </a:p>
          <a:p>
            <a:r>
              <a:rPr lang="fr-FR" dirty="0" smtClean="0"/>
              <a:t>Licenciement pour trouble </a:t>
            </a:r>
            <a:r>
              <a:rPr lang="fr-FR" dirty="0"/>
              <a:t>objectif dans l’entreprise causé par un fait de la vie privée</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75</a:t>
            </a:fld>
            <a:endParaRPr lang="fr-FR"/>
          </a:p>
        </p:txBody>
      </p:sp>
    </p:spTree>
    <p:extLst>
      <p:ext uri="{BB962C8B-B14F-4D97-AF65-F5344CB8AC3E}">
        <p14:creationId xmlns:p14="http://schemas.microsoft.com/office/powerpoint/2010/main" val="29730144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fontScale="55000" lnSpcReduction="20000"/>
          </a:bodyPr>
          <a:lstStyle/>
          <a:p>
            <a:endParaRPr lang="fr-FR" dirty="0" smtClean="0"/>
          </a:p>
          <a:p>
            <a:r>
              <a:rPr lang="fr-FR" dirty="0" smtClean="0"/>
              <a:t>Licenciement disciplinaire : Trois types de faute:</a:t>
            </a:r>
          </a:p>
          <a:p>
            <a:pPr lvl="1"/>
            <a:r>
              <a:rPr lang="fr-FR" b="1" dirty="0"/>
              <a:t>Faute constituant une CRS :</a:t>
            </a:r>
            <a:r>
              <a:rPr lang="fr-FR" dirty="0"/>
              <a:t> </a:t>
            </a:r>
          </a:p>
          <a:p>
            <a:pPr lvl="1"/>
            <a:r>
              <a:rPr lang="fr-FR" dirty="0" smtClean="0"/>
              <a:t>le </a:t>
            </a:r>
            <a:r>
              <a:rPr lang="fr-FR" dirty="0"/>
              <a:t>salarié a droit à IL / préavis / ICCP</a:t>
            </a:r>
          </a:p>
          <a:p>
            <a:pPr lvl="1"/>
            <a:r>
              <a:rPr lang="fr-FR" dirty="0"/>
              <a:t>Exemple : refus changement d’affectation – réitération de fautes légères – incidents devant des clients</a:t>
            </a:r>
          </a:p>
          <a:p>
            <a:endParaRPr lang="fr-FR" dirty="0"/>
          </a:p>
          <a:p>
            <a:pPr lvl="1"/>
            <a:r>
              <a:rPr lang="fr-FR" b="1" dirty="0"/>
              <a:t>Faute grave :</a:t>
            </a:r>
            <a:r>
              <a:rPr lang="fr-FR" dirty="0"/>
              <a:t> résulte d’un fait ou d’un ensemble de faits imputables au salarié qui rend impossible le maintien du salarié dans l’entreprise</a:t>
            </a:r>
          </a:p>
          <a:p>
            <a:pPr lvl="1"/>
            <a:r>
              <a:rPr lang="fr-FR" dirty="0"/>
              <a:t>Conséquences : pas de préavis. Pas d’IL - seulement ICCP</a:t>
            </a:r>
          </a:p>
          <a:p>
            <a:pPr lvl="1"/>
            <a:r>
              <a:rPr lang="fr-FR" dirty="0"/>
              <a:t>Exemples : harcèlement moral ou sexuel – vol au préjudice d’un client – vol en bande organisé – propos raciste ou antisémites – mise en cause de sa sécurité ou de la sécurité des autres salariés – Absence injustifiée</a:t>
            </a:r>
          </a:p>
          <a:p>
            <a:pPr lvl="1"/>
            <a:r>
              <a:rPr lang="fr-FR" dirty="0" smtClean="0"/>
              <a:t>La </a:t>
            </a:r>
            <a:r>
              <a:rPr lang="fr-FR" dirty="0"/>
              <a:t>preuve de la faute grave pèse sur l’employeur</a:t>
            </a:r>
          </a:p>
          <a:p>
            <a:endParaRPr lang="fr-FR" dirty="0"/>
          </a:p>
          <a:p>
            <a:pPr lvl="1"/>
            <a:r>
              <a:rPr lang="fr-FR" b="1" dirty="0"/>
              <a:t>Faute lourde :</a:t>
            </a:r>
            <a:r>
              <a:rPr lang="fr-FR" dirty="0"/>
              <a:t> manifeste l’intention délibérée du salarié de nuire à son employeur</a:t>
            </a:r>
          </a:p>
          <a:p>
            <a:pPr lvl="1"/>
            <a:r>
              <a:rPr lang="fr-FR" dirty="0"/>
              <a:t>Conséquence : aucune indemnité</a:t>
            </a:r>
          </a:p>
          <a:p>
            <a:pPr lvl="1"/>
            <a:r>
              <a:rPr lang="fr-FR" dirty="0"/>
              <a:t>Exemples : séquestration</a:t>
            </a:r>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76</a:t>
            </a:fld>
            <a:endParaRPr lang="fr-FR"/>
          </a:p>
        </p:txBody>
      </p:sp>
    </p:spTree>
    <p:extLst>
      <p:ext uri="{BB962C8B-B14F-4D97-AF65-F5344CB8AC3E}">
        <p14:creationId xmlns:p14="http://schemas.microsoft.com/office/powerpoint/2010/main" val="42418882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fontScale="55000" lnSpcReduction="20000"/>
          </a:bodyPr>
          <a:lstStyle/>
          <a:p>
            <a:endParaRPr lang="fr-FR" dirty="0" smtClean="0"/>
          </a:p>
          <a:p>
            <a:r>
              <a:rPr lang="fr-FR" dirty="0" smtClean="0"/>
              <a:t>Licenciement disciplinaire : Trois types de faute:</a:t>
            </a:r>
          </a:p>
          <a:p>
            <a:pPr lvl="1"/>
            <a:r>
              <a:rPr lang="fr-FR" b="1" dirty="0"/>
              <a:t>Faute constituant une CRS :</a:t>
            </a:r>
            <a:r>
              <a:rPr lang="fr-FR" dirty="0"/>
              <a:t> </a:t>
            </a:r>
          </a:p>
          <a:p>
            <a:pPr lvl="1"/>
            <a:r>
              <a:rPr lang="fr-FR" dirty="0" smtClean="0"/>
              <a:t>le </a:t>
            </a:r>
            <a:r>
              <a:rPr lang="fr-FR" dirty="0"/>
              <a:t>salarié a droit à IL / préavis / ICCP</a:t>
            </a:r>
          </a:p>
          <a:p>
            <a:pPr lvl="1"/>
            <a:r>
              <a:rPr lang="fr-FR" dirty="0"/>
              <a:t>Exemple : refus changement d’affectation – réitération de fautes légères – incidents devant des clients</a:t>
            </a:r>
          </a:p>
          <a:p>
            <a:endParaRPr lang="fr-FR" dirty="0"/>
          </a:p>
          <a:p>
            <a:pPr lvl="1"/>
            <a:r>
              <a:rPr lang="fr-FR" b="1" dirty="0"/>
              <a:t>Faute grave :</a:t>
            </a:r>
            <a:r>
              <a:rPr lang="fr-FR" dirty="0"/>
              <a:t> résulte d’un fait ou d’un ensemble de faits imputables au salarié qui rend impossible le maintien du salarié dans l’entreprise</a:t>
            </a:r>
          </a:p>
          <a:p>
            <a:pPr lvl="1"/>
            <a:r>
              <a:rPr lang="fr-FR" dirty="0"/>
              <a:t>Conséquences : pas de préavis. Pas d’IL - seulement ICCP</a:t>
            </a:r>
          </a:p>
          <a:p>
            <a:pPr lvl="1"/>
            <a:r>
              <a:rPr lang="fr-FR" dirty="0"/>
              <a:t>Exemples : harcèlement moral ou sexuel – vol au préjudice d’un client – vol en bande organisé – propos raciste ou antisémites – mise en cause de sa sécurité ou de la sécurité des autres salariés – Absence injustifiée</a:t>
            </a:r>
          </a:p>
          <a:p>
            <a:pPr lvl="1"/>
            <a:r>
              <a:rPr lang="fr-FR" dirty="0" smtClean="0"/>
              <a:t>La </a:t>
            </a:r>
            <a:r>
              <a:rPr lang="fr-FR" dirty="0"/>
              <a:t>preuve de la faute grave pèse sur l’employeur</a:t>
            </a:r>
          </a:p>
          <a:p>
            <a:endParaRPr lang="fr-FR" dirty="0"/>
          </a:p>
          <a:p>
            <a:pPr lvl="1"/>
            <a:r>
              <a:rPr lang="fr-FR" b="1" dirty="0"/>
              <a:t>Faute lourde :</a:t>
            </a:r>
            <a:r>
              <a:rPr lang="fr-FR" dirty="0"/>
              <a:t> manifeste l’intention délibérée du salarié de nuire à son employeur</a:t>
            </a:r>
          </a:p>
          <a:p>
            <a:pPr lvl="1"/>
            <a:r>
              <a:rPr lang="fr-FR" dirty="0"/>
              <a:t>Conséquence : aucune indemnité</a:t>
            </a:r>
          </a:p>
          <a:p>
            <a:pPr lvl="1"/>
            <a:r>
              <a:rPr lang="fr-FR" dirty="0"/>
              <a:t>Exemples : séquestration</a:t>
            </a:r>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77</a:t>
            </a:fld>
            <a:endParaRPr lang="fr-FR"/>
          </a:p>
        </p:txBody>
      </p:sp>
    </p:spTree>
    <p:extLst>
      <p:ext uri="{BB962C8B-B14F-4D97-AF65-F5344CB8AC3E}">
        <p14:creationId xmlns:p14="http://schemas.microsoft.com/office/powerpoint/2010/main" val="343514973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Licenciement disciplinaire : </a:t>
            </a:r>
          </a:p>
          <a:p>
            <a:pPr marL="82296" indent="0">
              <a:buNone/>
            </a:pPr>
            <a:r>
              <a:rPr lang="fr-FR" b="1" dirty="0" smtClean="0"/>
              <a:t>critères </a:t>
            </a:r>
            <a:r>
              <a:rPr lang="fr-FR" b="1" dirty="0"/>
              <a:t>permettant en général de déterminer la faute </a:t>
            </a:r>
            <a:r>
              <a:rPr lang="fr-FR" b="1" dirty="0" smtClean="0"/>
              <a:t>retenue:</a:t>
            </a:r>
          </a:p>
          <a:p>
            <a:pPr lvl="1"/>
            <a:r>
              <a:rPr lang="fr-FR" dirty="0"/>
              <a:t>L’ancienneté</a:t>
            </a:r>
          </a:p>
          <a:p>
            <a:pPr lvl="1"/>
            <a:r>
              <a:rPr lang="fr-FR" dirty="0"/>
              <a:t>L’absence de manquements disciplinaire</a:t>
            </a:r>
          </a:p>
          <a:p>
            <a:pPr lvl="1"/>
            <a:r>
              <a:rPr lang="fr-FR" dirty="0"/>
              <a:t>Le statut et la place dans l’entreprise</a:t>
            </a:r>
          </a:p>
          <a:p>
            <a:pPr lvl="1"/>
            <a:r>
              <a:rPr lang="fr-FR" dirty="0"/>
              <a:t>La gravité des faits</a:t>
            </a:r>
            <a:endParaRPr lang="fr-FR" b="1" dirty="0" smtClean="0"/>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78</a:t>
            </a:fld>
            <a:endParaRPr lang="fr-FR"/>
          </a:p>
        </p:txBody>
      </p:sp>
    </p:spTree>
    <p:extLst>
      <p:ext uri="{BB962C8B-B14F-4D97-AF65-F5344CB8AC3E}">
        <p14:creationId xmlns:p14="http://schemas.microsoft.com/office/powerpoint/2010/main" val="23285840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Licenciement disciplinaire : </a:t>
            </a:r>
          </a:p>
          <a:p>
            <a:pPr marL="82296" indent="0">
              <a:buNone/>
            </a:pPr>
            <a:r>
              <a:rPr lang="fr-FR" b="1" dirty="0" smtClean="0"/>
              <a:t>Possibilité de prononcer une mise à pied à titre conservatoire dans l’attente de la sanction</a:t>
            </a:r>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79</a:t>
            </a:fld>
            <a:endParaRPr lang="fr-FR"/>
          </a:p>
        </p:txBody>
      </p:sp>
    </p:spTree>
    <p:extLst>
      <p:ext uri="{BB962C8B-B14F-4D97-AF65-F5344CB8AC3E}">
        <p14:creationId xmlns:p14="http://schemas.microsoft.com/office/powerpoint/2010/main" val="234257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CDI</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La période d’essai</a:t>
            </a:r>
          </a:p>
          <a:p>
            <a:pPr lvl="1"/>
            <a:r>
              <a:rPr lang="fr-FR" sz="1800" dirty="0" smtClean="0"/>
              <a:t>Condition</a:t>
            </a:r>
          </a:p>
          <a:p>
            <a:pPr lvl="1"/>
            <a:r>
              <a:rPr lang="fr-FR" sz="1800" dirty="0" smtClean="0"/>
              <a:t>Durée</a:t>
            </a:r>
          </a:p>
          <a:p>
            <a:pPr lvl="1"/>
            <a:r>
              <a:rPr lang="fr-FR" sz="1800" dirty="0" smtClean="0"/>
              <a:t>Issue de l’essai</a:t>
            </a:r>
          </a:p>
          <a:p>
            <a:pPr lvl="1"/>
            <a:r>
              <a:rPr lang="fr-FR" sz="1800" dirty="0" smtClean="0"/>
              <a:t>Rupture de la période d’essai</a:t>
            </a:r>
          </a:p>
          <a:p>
            <a:pPr lvl="1"/>
            <a:endParaRPr lang="fr-FR" b="1" dirty="0" smtClean="0"/>
          </a:p>
        </p:txBody>
      </p:sp>
      <p:sp>
        <p:nvSpPr>
          <p:cNvPr id="4" name="Espace réservé de la date 3"/>
          <p:cNvSpPr>
            <a:spLocks noGrp="1"/>
          </p:cNvSpPr>
          <p:nvPr>
            <p:ph type="dt" sz="half" idx="10"/>
          </p:nvPr>
        </p:nvSpPr>
        <p:spPr/>
        <p:txBody>
          <a:bodyPr/>
          <a:lstStyle/>
          <a:p>
            <a:r>
              <a:rPr lang="fr-FR" dirty="0" smtClean="0"/>
              <a:t>Octobre 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a:t>
            </a:fld>
            <a:endParaRPr lang="fr-FR"/>
          </a:p>
        </p:txBody>
      </p:sp>
    </p:spTree>
    <p:extLst>
      <p:ext uri="{BB962C8B-B14F-4D97-AF65-F5344CB8AC3E}">
        <p14:creationId xmlns:p14="http://schemas.microsoft.com/office/powerpoint/2010/main" val="15319004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Une procédure en trois étapes :</a:t>
            </a:r>
          </a:p>
          <a:p>
            <a:pPr lvl="1"/>
            <a:r>
              <a:rPr lang="fr-FR" dirty="0" smtClean="0"/>
              <a:t>Convocation à Entretien </a:t>
            </a:r>
            <a:r>
              <a:rPr lang="fr-FR" dirty="0"/>
              <a:t>préalable </a:t>
            </a:r>
          </a:p>
          <a:p>
            <a:pPr lvl="1"/>
            <a:r>
              <a:rPr lang="fr-FR" dirty="0" smtClean="0"/>
              <a:t>Entretien </a:t>
            </a:r>
            <a:r>
              <a:rPr lang="fr-FR" dirty="0"/>
              <a:t>préalable </a:t>
            </a:r>
            <a:endParaRPr lang="fr-FR" dirty="0" smtClean="0"/>
          </a:p>
          <a:p>
            <a:pPr lvl="1"/>
            <a:r>
              <a:rPr lang="fr-FR" dirty="0" smtClean="0"/>
              <a:t>Notification du licenciement : </a:t>
            </a:r>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80</a:t>
            </a:fld>
            <a:endParaRPr lang="fr-FR"/>
          </a:p>
        </p:txBody>
      </p:sp>
    </p:spTree>
    <p:extLst>
      <p:ext uri="{BB962C8B-B14F-4D97-AF65-F5344CB8AC3E}">
        <p14:creationId xmlns:p14="http://schemas.microsoft.com/office/powerpoint/2010/main" val="10958275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Une procédure en trois étapes :</a:t>
            </a:r>
          </a:p>
          <a:p>
            <a:pPr lvl="1"/>
            <a:r>
              <a:rPr lang="fr-FR" dirty="0" smtClean="0"/>
              <a:t>Convocation à Entretien </a:t>
            </a:r>
            <a:r>
              <a:rPr lang="fr-FR" dirty="0"/>
              <a:t>préalable </a:t>
            </a:r>
          </a:p>
          <a:p>
            <a:pPr lvl="2"/>
            <a:r>
              <a:rPr lang="fr-FR" dirty="0" smtClean="0"/>
              <a:t>Courier RAR ou remis en main propre contenant </a:t>
            </a:r>
            <a:r>
              <a:rPr lang="fr-FR" dirty="0"/>
              <a:t>La date, l’heure et le lieu de </a:t>
            </a:r>
            <a:r>
              <a:rPr lang="fr-FR" dirty="0" smtClean="0"/>
              <a:t>l’entretien, et </a:t>
            </a:r>
            <a:r>
              <a:rPr lang="fr-FR" dirty="0"/>
              <a:t>La possibilité pour le salarié de se faire assister </a:t>
            </a:r>
          </a:p>
          <a:p>
            <a:pPr lvl="2"/>
            <a:r>
              <a:rPr lang="fr-FR" dirty="0" smtClean="0"/>
              <a:t>au moins 5 jours ouvrables avant la date de l’entretien</a:t>
            </a:r>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81</a:t>
            </a:fld>
            <a:endParaRPr lang="fr-FR"/>
          </a:p>
        </p:txBody>
      </p:sp>
    </p:spTree>
    <p:extLst>
      <p:ext uri="{BB962C8B-B14F-4D97-AF65-F5344CB8AC3E}">
        <p14:creationId xmlns:p14="http://schemas.microsoft.com/office/powerpoint/2010/main" val="1286655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fontScale="85000" lnSpcReduction="20000"/>
          </a:bodyPr>
          <a:lstStyle/>
          <a:p>
            <a:endParaRPr lang="fr-FR" dirty="0" smtClean="0"/>
          </a:p>
          <a:p>
            <a:r>
              <a:rPr lang="fr-FR" dirty="0" smtClean="0"/>
              <a:t>Une procédure en trois étapes :</a:t>
            </a:r>
          </a:p>
          <a:p>
            <a:pPr lvl="1"/>
            <a:r>
              <a:rPr lang="fr-FR" dirty="0" smtClean="0"/>
              <a:t>Entretien </a:t>
            </a:r>
            <a:r>
              <a:rPr lang="fr-FR" dirty="0"/>
              <a:t>préalable </a:t>
            </a:r>
          </a:p>
          <a:p>
            <a:pPr lvl="2"/>
            <a:r>
              <a:rPr lang="fr-FR" dirty="0" smtClean="0"/>
              <a:t>Lors </a:t>
            </a:r>
            <a:r>
              <a:rPr lang="fr-FR" dirty="0"/>
              <a:t>de l’entretien le salarié peut se faire assister tout membre du personnel par un conseiller extérieur dans les entreprises ne comportant pas de représentant du </a:t>
            </a:r>
            <a:r>
              <a:rPr lang="fr-FR" dirty="0" smtClean="0"/>
              <a:t>personnel</a:t>
            </a:r>
          </a:p>
          <a:p>
            <a:pPr lvl="2"/>
            <a:r>
              <a:rPr lang="fr-FR" dirty="0" smtClean="0"/>
              <a:t>Si </a:t>
            </a:r>
            <a:r>
              <a:rPr lang="fr-FR" dirty="0"/>
              <a:t>le salarié ne se présente pas à l’entretien préalable ou est placé en arrêt maladie</a:t>
            </a:r>
            <a:r>
              <a:rPr lang="fr-FR" b="1" dirty="0"/>
              <a:t> </a:t>
            </a:r>
            <a:r>
              <a:rPr lang="fr-FR" dirty="0"/>
              <a:t>L’employeur peut rompre le contrat en poursuivant la procédure normale de </a:t>
            </a:r>
            <a:r>
              <a:rPr lang="fr-FR" dirty="0" smtClean="0"/>
              <a:t>licenciement</a:t>
            </a:r>
          </a:p>
          <a:p>
            <a:pPr lvl="2"/>
            <a:r>
              <a:rPr lang="fr-FR" dirty="0" smtClean="0"/>
              <a:t>L’entretien a pour objet d’assurer </a:t>
            </a:r>
            <a:r>
              <a:rPr lang="fr-FR" dirty="0"/>
              <a:t>le respect des droits de la </a:t>
            </a:r>
            <a:r>
              <a:rPr lang="fr-FR" dirty="0" smtClean="0"/>
              <a:t>défense et parfois de permettre </a:t>
            </a:r>
            <a:r>
              <a:rPr lang="fr-FR" dirty="0"/>
              <a:t>à l’employeur de trouver une solution alternative au licenciement </a:t>
            </a:r>
          </a:p>
          <a:p>
            <a:pPr lvl="2"/>
            <a:endParaRPr lang="fr-FR" dirty="0"/>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82</a:t>
            </a:fld>
            <a:endParaRPr lang="fr-FR"/>
          </a:p>
        </p:txBody>
      </p:sp>
    </p:spTree>
    <p:extLst>
      <p:ext uri="{BB962C8B-B14F-4D97-AF65-F5344CB8AC3E}">
        <p14:creationId xmlns:p14="http://schemas.microsoft.com/office/powerpoint/2010/main" val="39483438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Une procédure en trois étapes :</a:t>
            </a:r>
          </a:p>
          <a:p>
            <a:pPr lvl="1"/>
            <a:r>
              <a:rPr lang="fr-FR" dirty="0" smtClean="0"/>
              <a:t>Notification du licenciement : </a:t>
            </a:r>
          </a:p>
          <a:p>
            <a:pPr lvl="2"/>
            <a:r>
              <a:rPr lang="fr-FR" dirty="0" smtClean="0"/>
              <a:t>au plus tôt 2 jours </a:t>
            </a:r>
            <a:r>
              <a:rPr lang="fr-FR" dirty="0" smtClean="0"/>
              <a:t>ouvrables </a:t>
            </a:r>
            <a:r>
              <a:rPr lang="fr-FR" dirty="0" smtClean="0"/>
              <a:t>après l’entretien</a:t>
            </a:r>
          </a:p>
          <a:p>
            <a:pPr lvl="2"/>
            <a:r>
              <a:rPr lang="fr-FR" dirty="0" smtClean="0"/>
              <a:t>au plus tard un mois après l’entretien</a:t>
            </a:r>
          </a:p>
          <a:p>
            <a:pPr lvl="2"/>
            <a:r>
              <a:rPr lang="fr-FR" dirty="0" smtClean="0"/>
              <a:t>La lettre de licenciement doit </a:t>
            </a:r>
            <a:r>
              <a:rPr lang="fr-FR" dirty="0"/>
              <a:t>exposer précisément les griefs reprochés au </a:t>
            </a:r>
            <a:r>
              <a:rPr lang="fr-FR" dirty="0" smtClean="0"/>
              <a:t>salarié</a:t>
            </a:r>
          </a:p>
          <a:p>
            <a:pPr lvl="2"/>
            <a:r>
              <a:rPr lang="fr-FR" dirty="0" smtClean="0"/>
              <a:t>La lettre </a:t>
            </a:r>
            <a:r>
              <a:rPr lang="fr-FR" dirty="0"/>
              <a:t>de licenciement </a:t>
            </a:r>
            <a:r>
              <a:rPr lang="fr-FR" dirty="0" smtClean="0"/>
              <a:t>fixe </a:t>
            </a:r>
            <a:r>
              <a:rPr lang="fr-FR" dirty="0"/>
              <a:t>les limites du litige </a:t>
            </a:r>
            <a:endParaRPr lang="fr-FR" dirty="0" smtClean="0"/>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83</a:t>
            </a:fld>
            <a:endParaRPr lang="fr-FR"/>
          </a:p>
        </p:txBody>
      </p:sp>
    </p:spTree>
    <p:extLst>
      <p:ext uri="{BB962C8B-B14F-4D97-AF65-F5344CB8AC3E}">
        <p14:creationId xmlns:p14="http://schemas.microsoft.com/office/powerpoint/2010/main" val="317568956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La validité du licenciement : le licenciement doit reposer :</a:t>
            </a:r>
          </a:p>
          <a:p>
            <a:pPr lvl="1"/>
            <a:r>
              <a:rPr lang="fr-FR" dirty="0"/>
              <a:t>Sur une cause réelle (C’est-à-dire existant et exact : précis)</a:t>
            </a:r>
          </a:p>
          <a:p>
            <a:pPr lvl="1"/>
            <a:r>
              <a:rPr lang="fr-FR" dirty="0"/>
              <a:t>Sur une cause sérieuse (c’est-à-dire suffisamment grave et matériellement vérifiable)</a:t>
            </a:r>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84</a:t>
            </a:fld>
            <a:endParaRPr lang="fr-FR"/>
          </a:p>
        </p:txBody>
      </p:sp>
    </p:spTree>
    <p:extLst>
      <p:ext uri="{BB962C8B-B14F-4D97-AF65-F5344CB8AC3E}">
        <p14:creationId xmlns:p14="http://schemas.microsoft.com/office/powerpoint/2010/main" val="25363625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 contentieux du licenciement :</a:t>
            </a:r>
          </a:p>
          <a:p>
            <a:pPr lvl="1"/>
            <a:r>
              <a:rPr lang="fr-FR" dirty="0" smtClean="0"/>
              <a:t>La charge </a:t>
            </a:r>
            <a:r>
              <a:rPr lang="fr-FR" dirty="0"/>
              <a:t>de la preuve </a:t>
            </a:r>
            <a:r>
              <a:rPr lang="fr-FR" dirty="0" smtClean="0"/>
              <a:t>est partagée </a:t>
            </a:r>
          </a:p>
          <a:p>
            <a:pPr lvl="1"/>
            <a:r>
              <a:rPr lang="fr-FR" dirty="0" smtClean="0"/>
              <a:t>Si </a:t>
            </a:r>
            <a:r>
              <a:rPr lang="fr-FR" dirty="0"/>
              <a:t>FG ou FL : l’employeur doit prouver la faute</a:t>
            </a:r>
          </a:p>
          <a:p>
            <a:pPr lvl="1"/>
            <a:r>
              <a:rPr lang="fr-FR" dirty="0"/>
              <a:t>Le doute profite au salarié</a:t>
            </a:r>
            <a:endParaRPr lang="fr-FR" dirty="0" smtClean="0"/>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85</a:t>
            </a:fld>
            <a:endParaRPr lang="fr-FR"/>
          </a:p>
        </p:txBody>
      </p:sp>
    </p:spTree>
    <p:extLst>
      <p:ext uri="{BB962C8B-B14F-4D97-AF65-F5344CB8AC3E}">
        <p14:creationId xmlns:p14="http://schemas.microsoft.com/office/powerpoint/2010/main" val="364652051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Sanction du non respect de la procédure : </a:t>
            </a:r>
          </a:p>
          <a:p>
            <a:pPr lvl="1"/>
            <a:r>
              <a:rPr lang="fr-FR" dirty="0" smtClean="0"/>
              <a:t>indemnité maximum d’un mois de salaire</a:t>
            </a:r>
          </a:p>
          <a:p>
            <a:pPr marL="82296" indent="0">
              <a:buNone/>
            </a:pPr>
            <a:r>
              <a:rPr lang="fr-FR" b="1" dirty="0"/>
              <a:t>	</a:t>
            </a: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86</a:t>
            </a:fld>
            <a:endParaRPr lang="fr-FR"/>
          </a:p>
        </p:txBody>
      </p:sp>
    </p:spTree>
    <p:extLst>
      <p:ext uri="{BB962C8B-B14F-4D97-AF65-F5344CB8AC3E}">
        <p14:creationId xmlns:p14="http://schemas.microsoft.com/office/powerpoint/2010/main" val="42468785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smtClean="0"/>
              <a:t>Les sanctions du licenciement sans cause réelle est sérieuse :</a:t>
            </a:r>
          </a:p>
          <a:p>
            <a:pPr marL="82296" indent="0">
              <a:buNone/>
            </a:pPr>
            <a:endParaRPr lang="fr-FR" dirty="0" smtClean="0"/>
          </a:p>
          <a:p>
            <a:pPr lvl="1"/>
            <a:r>
              <a:rPr lang="fr-FR" dirty="0"/>
              <a:t>Entreprise de plus de 10 salariés et ancienneté supérieure à 2</a:t>
            </a:r>
            <a:r>
              <a:rPr lang="fr-FR" dirty="0" smtClean="0"/>
              <a:t> ans</a:t>
            </a:r>
            <a:endParaRPr lang="fr-FR" dirty="0"/>
          </a:p>
          <a:p>
            <a:pPr lvl="2"/>
            <a:r>
              <a:rPr lang="fr-FR" dirty="0"/>
              <a:t>Réintégration sauf si </a:t>
            </a:r>
            <a:r>
              <a:rPr lang="fr-FR" dirty="0" smtClean="0"/>
              <a:t>elle est refusée </a:t>
            </a:r>
            <a:r>
              <a:rPr lang="fr-FR" dirty="0"/>
              <a:t>par l’une des parties</a:t>
            </a:r>
          </a:p>
          <a:p>
            <a:pPr lvl="2"/>
            <a:r>
              <a:rPr lang="fr-FR" dirty="0"/>
              <a:t>A défaut minimum 6 mois de salaire à titre de DI</a:t>
            </a:r>
          </a:p>
          <a:p>
            <a:pPr lvl="2"/>
            <a:r>
              <a:rPr lang="fr-FR" dirty="0"/>
              <a:t>Remboursement des allocations chômage dans la limite de 6 </a:t>
            </a:r>
            <a:r>
              <a:rPr lang="fr-FR" dirty="0" smtClean="0"/>
              <a:t>mois</a:t>
            </a:r>
          </a:p>
          <a:p>
            <a:pPr marL="658368" lvl="2" indent="0">
              <a:buNone/>
            </a:pPr>
            <a:endParaRPr lang="fr-FR" dirty="0" smtClean="0"/>
          </a:p>
          <a:p>
            <a:pPr lvl="1"/>
            <a:r>
              <a:rPr lang="fr-FR" dirty="0"/>
              <a:t>Entreprise de </a:t>
            </a:r>
            <a:r>
              <a:rPr lang="fr-FR" dirty="0" smtClean="0"/>
              <a:t>moins </a:t>
            </a:r>
            <a:r>
              <a:rPr lang="fr-FR" dirty="0"/>
              <a:t>de 10 salariés </a:t>
            </a:r>
            <a:r>
              <a:rPr lang="fr-FR" dirty="0" smtClean="0"/>
              <a:t>ou ancienneté inférieure </a:t>
            </a:r>
            <a:r>
              <a:rPr lang="fr-FR" dirty="0"/>
              <a:t>à </a:t>
            </a:r>
            <a:r>
              <a:rPr lang="fr-FR" dirty="0" smtClean="0"/>
              <a:t>2 ans : </a:t>
            </a:r>
          </a:p>
          <a:p>
            <a:pPr lvl="2"/>
            <a:r>
              <a:rPr lang="fr-FR" dirty="0" smtClean="0"/>
              <a:t>DI </a:t>
            </a:r>
            <a:r>
              <a:rPr lang="fr-FR" dirty="0"/>
              <a:t>en fonction du préjudice subi</a:t>
            </a:r>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87</a:t>
            </a:fld>
            <a:endParaRPr lang="fr-FR"/>
          </a:p>
        </p:txBody>
      </p:sp>
    </p:spTree>
    <p:extLst>
      <p:ext uri="{BB962C8B-B14F-4D97-AF65-F5344CB8AC3E}">
        <p14:creationId xmlns:p14="http://schemas.microsoft.com/office/powerpoint/2010/main" val="38149952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personnel</a:t>
            </a:r>
            <a:endParaRPr lang="fr-FR" b="1" u="sng"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Les sanctions du licenciement nul :</a:t>
            </a:r>
          </a:p>
          <a:p>
            <a:pPr marL="82296" indent="0">
              <a:buNone/>
            </a:pPr>
            <a:endParaRPr lang="fr-FR" dirty="0" smtClean="0"/>
          </a:p>
          <a:p>
            <a:pPr lvl="1"/>
            <a:r>
              <a:rPr lang="fr-FR" dirty="0"/>
              <a:t>Est </a:t>
            </a:r>
            <a:r>
              <a:rPr lang="fr-FR" dirty="0" smtClean="0"/>
              <a:t>nul, le </a:t>
            </a:r>
            <a:r>
              <a:rPr lang="fr-FR" dirty="0"/>
              <a:t>licenciement prononcé en violation d’une liberté fondamentale</a:t>
            </a:r>
          </a:p>
          <a:p>
            <a:pPr lvl="1"/>
            <a:r>
              <a:rPr lang="fr-FR" dirty="0"/>
              <a:t>Est nul le licenciement qualifié comme tel par un texte de loi</a:t>
            </a:r>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88</a:t>
            </a:fld>
            <a:endParaRPr lang="fr-FR"/>
          </a:p>
        </p:txBody>
      </p:sp>
    </p:spTree>
    <p:extLst>
      <p:ext uri="{BB962C8B-B14F-4D97-AF65-F5344CB8AC3E}">
        <p14:creationId xmlns:p14="http://schemas.microsoft.com/office/powerpoint/2010/main" val="77053119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Economique</a:t>
            </a:r>
            <a:endParaRPr lang="fr-FR" b="1" u="sng" dirty="0"/>
          </a:p>
        </p:txBody>
      </p:sp>
      <p:sp>
        <p:nvSpPr>
          <p:cNvPr id="3" name="Espace réservé du contenu 2"/>
          <p:cNvSpPr>
            <a:spLocks noGrp="1"/>
          </p:cNvSpPr>
          <p:nvPr>
            <p:ph idx="1"/>
          </p:nvPr>
        </p:nvSpPr>
        <p:spPr/>
        <p:txBody>
          <a:bodyPr>
            <a:normAutofit fontScale="85000" lnSpcReduction="10000"/>
          </a:bodyPr>
          <a:lstStyle/>
          <a:p>
            <a:endParaRPr lang="fr-FR" dirty="0" smtClean="0"/>
          </a:p>
          <a:p>
            <a:r>
              <a:rPr lang="fr-FR" dirty="0" smtClean="0"/>
              <a:t>Définition :</a:t>
            </a:r>
          </a:p>
          <a:p>
            <a:pPr marL="82296" indent="0">
              <a:buNone/>
            </a:pPr>
            <a:r>
              <a:rPr lang="fr-FR" dirty="0"/>
              <a:t>« </a:t>
            </a:r>
            <a:r>
              <a:rPr lang="fr-FR" i="1" dirty="0"/>
              <a:t>Constitue un licenciement pour motif économique le licenciement effectué par un employeur pour un ou plusieurs motifs non inhérents à la personne du salarié résultant d'une suppression ou transformation d'emploi ou d'une modification, refusée par le salarié, d'un élément essentiel du contrat de travail, consécutives notamment à des difficultés économiques ou à des mutations technologiques. </a:t>
            </a:r>
            <a:endParaRPr lang="fr-FR" dirty="0"/>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89</a:t>
            </a:fld>
            <a:endParaRPr lang="fr-FR"/>
          </a:p>
        </p:txBody>
      </p:sp>
    </p:spTree>
    <p:extLst>
      <p:ext uri="{BB962C8B-B14F-4D97-AF65-F5344CB8AC3E}">
        <p14:creationId xmlns:p14="http://schemas.microsoft.com/office/powerpoint/2010/main" val="1668002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t>Le CDD</a:t>
            </a:r>
            <a:endParaRPr lang="fr-FR" dirty="0"/>
          </a:p>
        </p:txBody>
      </p:sp>
      <p:sp>
        <p:nvSpPr>
          <p:cNvPr id="3" name="Espace réservé du contenu 2"/>
          <p:cNvSpPr>
            <a:spLocks noGrp="1"/>
          </p:cNvSpPr>
          <p:nvPr>
            <p:ph idx="1"/>
          </p:nvPr>
        </p:nvSpPr>
        <p:spPr/>
        <p:txBody>
          <a:bodyPr>
            <a:normAutofit/>
          </a:bodyPr>
          <a:lstStyle/>
          <a:p>
            <a:pPr marL="82296" indent="0">
              <a:buNone/>
            </a:pPr>
            <a:endParaRPr lang="fr-FR" dirty="0" smtClean="0"/>
          </a:p>
          <a:p>
            <a:r>
              <a:rPr lang="fr-FR" sz="2000" b="1" dirty="0" smtClean="0"/>
              <a:t>Les conditions de fond : les cas de recours</a:t>
            </a:r>
          </a:p>
          <a:p>
            <a:r>
              <a:rPr lang="fr-FR" sz="2000" b="1" dirty="0" smtClean="0"/>
              <a:t>Les conditions de forme</a:t>
            </a:r>
          </a:p>
          <a:p>
            <a:r>
              <a:rPr lang="fr-FR" sz="2000" b="1" dirty="0" smtClean="0"/>
              <a:t>L’exécution du CDD</a:t>
            </a:r>
            <a:endParaRPr lang="fr-FR" sz="1800" dirty="0" smtClean="0"/>
          </a:p>
          <a:p>
            <a:pPr lvl="1"/>
            <a:endParaRPr lang="fr-FR" b="1" dirty="0" smtClean="0"/>
          </a:p>
        </p:txBody>
      </p:sp>
      <p:sp>
        <p:nvSpPr>
          <p:cNvPr id="4" name="Espace réservé de la date 3"/>
          <p:cNvSpPr>
            <a:spLocks noGrp="1"/>
          </p:cNvSpPr>
          <p:nvPr>
            <p:ph type="dt" sz="half" idx="10"/>
          </p:nvPr>
        </p:nvSpPr>
        <p:spPr/>
        <p:txBody>
          <a:bodyPr/>
          <a:lstStyle/>
          <a:p>
            <a:r>
              <a:rPr lang="fr-FR" dirty="0"/>
              <a:t>Octobre 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a:t>
            </a:fld>
            <a:endParaRPr lang="fr-FR"/>
          </a:p>
        </p:txBody>
      </p:sp>
    </p:spTree>
    <p:extLst>
      <p:ext uri="{BB962C8B-B14F-4D97-AF65-F5344CB8AC3E}">
        <p14:creationId xmlns:p14="http://schemas.microsoft.com/office/powerpoint/2010/main" val="396523209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Economique</a:t>
            </a:r>
            <a:endParaRPr lang="fr-FR" b="1" u="sng"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Définition : donc il existe :</a:t>
            </a:r>
          </a:p>
          <a:p>
            <a:pPr lvl="1"/>
            <a:r>
              <a:rPr lang="fr-FR" dirty="0" smtClean="0"/>
              <a:t>Une cause qualificative : </a:t>
            </a:r>
            <a:r>
              <a:rPr lang="fr-FR" dirty="0"/>
              <a:t>suppression, transformation d’emploi ou modification de </a:t>
            </a:r>
            <a:r>
              <a:rPr lang="fr-FR" dirty="0" smtClean="0"/>
              <a:t>l’emploi</a:t>
            </a:r>
          </a:p>
          <a:p>
            <a:pPr lvl="1"/>
            <a:r>
              <a:rPr lang="fr-FR" dirty="0"/>
              <a:t>Une cause </a:t>
            </a:r>
            <a:r>
              <a:rPr lang="fr-FR" dirty="0" smtClean="0"/>
              <a:t>justificative : des </a:t>
            </a:r>
            <a:r>
              <a:rPr lang="fr-FR" dirty="0"/>
              <a:t>difficultés économiques ou des mutations </a:t>
            </a:r>
            <a:r>
              <a:rPr lang="fr-FR" dirty="0" smtClean="0"/>
              <a:t>technologiques. </a:t>
            </a:r>
          </a:p>
          <a:p>
            <a:pPr lvl="1"/>
            <a:r>
              <a:rPr lang="fr-FR" dirty="0" smtClean="0"/>
              <a:t>La jurisprudence a ajouté : la </a:t>
            </a:r>
            <a:r>
              <a:rPr lang="fr-FR" dirty="0"/>
              <a:t>sauvegarde de compétitivité du secteur d’activité de l’entreprise</a:t>
            </a:r>
          </a:p>
          <a:p>
            <a:pPr lvl="1"/>
            <a:endParaRPr lang="fr-FR" dirty="0"/>
          </a:p>
          <a:p>
            <a:pPr lvl="1"/>
            <a:endParaRPr lang="fr-FR" dirty="0" smtClean="0"/>
          </a:p>
          <a:p>
            <a:pPr marL="82296" indent="0">
              <a:buNone/>
            </a:pPr>
            <a:endParaRPr lang="fr-FR" dirty="0"/>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90</a:t>
            </a:fld>
            <a:endParaRPr lang="fr-FR"/>
          </a:p>
        </p:txBody>
      </p:sp>
    </p:spTree>
    <p:extLst>
      <p:ext uri="{BB962C8B-B14F-4D97-AF65-F5344CB8AC3E}">
        <p14:creationId xmlns:p14="http://schemas.microsoft.com/office/powerpoint/2010/main" val="36376723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Economique</a:t>
            </a:r>
            <a:endParaRPr lang="fr-FR" b="1" u="sng"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Les obligations préalables de l’employeur :</a:t>
            </a:r>
          </a:p>
          <a:p>
            <a:pPr lvl="1"/>
            <a:r>
              <a:rPr lang="fr-FR" dirty="0" smtClean="0"/>
              <a:t>Tenter </a:t>
            </a:r>
            <a:r>
              <a:rPr lang="fr-FR" dirty="0"/>
              <a:t>de reclasser les </a:t>
            </a:r>
            <a:r>
              <a:rPr lang="fr-FR" dirty="0" smtClean="0"/>
              <a:t>salariés</a:t>
            </a:r>
          </a:p>
          <a:p>
            <a:pPr lvl="2"/>
            <a:r>
              <a:rPr lang="fr-FR" dirty="0" smtClean="0"/>
              <a:t>Doit se concrétiser par des </a:t>
            </a:r>
            <a:r>
              <a:rPr lang="fr-FR" dirty="0"/>
              <a:t>propositions personnalisées, précises et </a:t>
            </a:r>
            <a:r>
              <a:rPr lang="fr-FR" dirty="0" smtClean="0"/>
              <a:t>écrites</a:t>
            </a:r>
          </a:p>
          <a:p>
            <a:pPr lvl="2"/>
            <a:r>
              <a:rPr lang="fr-FR" dirty="0" smtClean="0"/>
              <a:t>Sanction : licenciement sans cause réelle et sérieuse</a:t>
            </a:r>
          </a:p>
          <a:p>
            <a:pPr lvl="1"/>
            <a:r>
              <a:rPr lang="fr-FR" dirty="0" smtClean="0"/>
              <a:t>Fixer </a:t>
            </a:r>
            <a:r>
              <a:rPr lang="fr-FR" dirty="0"/>
              <a:t>les critères d’ordre des </a:t>
            </a:r>
            <a:r>
              <a:rPr lang="fr-FR" dirty="0" smtClean="0"/>
              <a:t>licenciements</a:t>
            </a:r>
          </a:p>
          <a:p>
            <a:pPr lvl="1"/>
            <a:r>
              <a:rPr lang="fr-FR" dirty="0" smtClean="0"/>
              <a:t>Les CCN peuvent ajouter des obligations supplémentaires</a:t>
            </a:r>
            <a:endParaRPr lang="fr-FR" dirty="0"/>
          </a:p>
          <a:p>
            <a:pPr lvl="1"/>
            <a:endParaRPr lang="fr-FR" dirty="0" smtClean="0"/>
          </a:p>
          <a:p>
            <a:pPr marL="402336" lvl="1" indent="0">
              <a:buNone/>
            </a:pPr>
            <a:endParaRPr lang="fr-FR" dirty="0"/>
          </a:p>
          <a:p>
            <a:pPr marL="82296" indent="0">
              <a:buNone/>
            </a:pPr>
            <a:endParaRPr lang="fr-FR" dirty="0"/>
          </a:p>
          <a:p>
            <a:pPr lvl="1"/>
            <a:endParaRPr lang="fr-FR" dirty="0"/>
          </a:p>
          <a:p>
            <a:pPr lvl="1"/>
            <a:endParaRPr lang="fr-FR" dirty="0" smtClean="0"/>
          </a:p>
          <a:p>
            <a:pPr marL="82296" indent="0">
              <a:buNone/>
            </a:pPr>
            <a:endParaRPr lang="fr-FR" dirty="0"/>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91</a:t>
            </a:fld>
            <a:endParaRPr lang="fr-FR"/>
          </a:p>
        </p:txBody>
      </p:sp>
    </p:spTree>
    <p:extLst>
      <p:ext uri="{BB962C8B-B14F-4D97-AF65-F5344CB8AC3E}">
        <p14:creationId xmlns:p14="http://schemas.microsoft.com/office/powerpoint/2010/main" val="262063767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Economique</a:t>
            </a:r>
            <a:endParaRPr lang="fr-FR" b="1" u="sng" dirty="0"/>
          </a:p>
        </p:txBody>
      </p:sp>
      <p:sp>
        <p:nvSpPr>
          <p:cNvPr id="3" name="Espace réservé du contenu 2"/>
          <p:cNvSpPr>
            <a:spLocks noGrp="1"/>
          </p:cNvSpPr>
          <p:nvPr>
            <p:ph idx="1"/>
          </p:nvPr>
        </p:nvSpPr>
        <p:spPr/>
        <p:txBody>
          <a:bodyPr>
            <a:normAutofit fontScale="70000" lnSpcReduction="20000"/>
          </a:bodyPr>
          <a:lstStyle/>
          <a:p>
            <a:endParaRPr lang="fr-FR" dirty="0" smtClean="0"/>
          </a:p>
          <a:p>
            <a:r>
              <a:rPr lang="fr-FR" dirty="0" smtClean="0"/>
              <a:t>Procédures</a:t>
            </a:r>
          </a:p>
          <a:p>
            <a:pPr lvl="1"/>
            <a:r>
              <a:rPr lang="fr-FR" dirty="0" smtClean="0"/>
              <a:t>Procédure de LME individuel : </a:t>
            </a:r>
          </a:p>
          <a:p>
            <a:pPr lvl="2"/>
            <a:r>
              <a:rPr lang="fr-FR" dirty="0" smtClean="0"/>
              <a:t>procédure semblable à celle d’un licenciement disciplinaire (délais différents)</a:t>
            </a:r>
          </a:p>
          <a:p>
            <a:pPr lvl="1"/>
            <a:r>
              <a:rPr lang="fr-FR" dirty="0" smtClean="0"/>
              <a:t>Procédure de 2 à 9 salariés : </a:t>
            </a:r>
          </a:p>
          <a:p>
            <a:pPr lvl="2"/>
            <a:r>
              <a:rPr lang="fr-FR" dirty="0" smtClean="0"/>
              <a:t>obligation supplémentaire de consulter les représentants du personnel</a:t>
            </a:r>
          </a:p>
          <a:p>
            <a:pPr lvl="2"/>
            <a:r>
              <a:rPr lang="fr-FR" dirty="0" smtClean="0"/>
              <a:t>Contrôle de l’administration a minima</a:t>
            </a:r>
          </a:p>
          <a:p>
            <a:pPr lvl="1"/>
            <a:r>
              <a:rPr lang="fr-FR" dirty="0" smtClean="0"/>
              <a:t>« Les grands licenciements pour motif économique » : concernent </a:t>
            </a:r>
            <a:r>
              <a:rPr lang="fr-FR" dirty="0"/>
              <a:t>10 salariés et plus sur 30 </a:t>
            </a:r>
            <a:r>
              <a:rPr lang="fr-FR" dirty="0" smtClean="0"/>
              <a:t>jours</a:t>
            </a:r>
          </a:p>
          <a:p>
            <a:pPr lvl="2"/>
            <a:r>
              <a:rPr lang="fr-FR" dirty="0"/>
              <a:t>Présenter un plan de sauvegarde de l’emploi si l’entreprise compte plus de 50 salariés</a:t>
            </a:r>
          </a:p>
          <a:p>
            <a:pPr lvl="2"/>
            <a:r>
              <a:rPr lang="fr-FR" dirty="0"/>
              <a:t>Informer et consulter les représentants du personnel </a:t>
            </a:r>
          </a:p>
          <a:p>
            <a:pPr lvl="2"/>
            <a:r>
              <a:rPr lang="fr-FR" dirty="0" smtClean="0"/>
              <a:t>Le </a:t>
            </a:r>
            <a:r>
              <a:rPr lang="fr-FR" dirty="0"/>
              <a:t>contrôle de la DIRECCTE : Réforme de juin 2013 : PSE négocié ou plan unilatérale </a:t>
            </a:r>
            <a:endParaRPr lang="fr-FR" dirty="0" smtClean="0"/>
          </a:p>
          <a:p>
            <a:pPr lvl="2"/>
            <a:r>
              <a:rPr lang="fr-FR" dirty="0" smtClean="0"/>
              <a:t>Notification </a:t>
            </a:r>
            <a:r>
              <a:rPr lang="fr-FR" dirty="0"/>
              <a:t>des licenciements aux </a:t>
            </a:r>
            <a:r>
              <a:rPr lang="fr-FR" dirty="0" smtClean="0"/>
              <a:t>salariés</a:t>
            </a:r>
            <a:endParaRPr lang="fr-FR" dirty="0"/>
          </a:p>
          <a:p>
            <a:pPr lvl="1"/>
            <a:endParaRPr lang="fr-FR" dirty="0" smtClean="0"/>
          </a:p>
          <a:p>
            <a:pPr marL="402336" lvl="1" indent="0">
              <a:buNone/>
            </a:pPr>
            <a:endParaRPr lang="fr-FR" dirty="0"/>
          </a:p>
          <a:p>
            <a:pPr marL="82296" indent="0">
              <a:buNone/>
            </a:pPr>
            <a:endParaRPr lang="fr-FR" dirty="0"/>
          </a:p>
          <a:p>
            <a:pPr lvl="1"/>
            <a:endParaRPr lang="fr-FR" dirty="0"/>
          </a:p>
          <a:p>
            <a:pPr lvl="1"/>
            <a:endParaRPr lang="fr-FR" dirty="0" smtClean="0"/>
          </a:p>
          <a:p>
            <a:pPr marL="82296" indent="0">
              <a:buNone/>
            </a:pPr>
            <a:endParaRPr lang="fr-FR" dirty="0"/>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92</a:t>
            </a:fld>
            <a:endParaRPr lang="fr-FR"/>
          </a:p>
        </p:txBody>
      </p:sp>
    </p:spTree>
    <p:extLst>
      <p:ext uri="{BB962C8B-B14F-4D97-AF65-F5344CB8AC3E}">
        <p14:creationId xmlns:p14="http://schemas.microsoft.com/office/powerpoint/2010/main" val="388440552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licenciement pour motif Economique</a:t>
            </a:r>
            <a:endParaRPr lang="fr-FR" b="1" u="sng"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lvl="0"/>
            <a:r>
              <a:rPr lang="fr-FR" b="1" dirty="0"/>
              <a:t>Au lieu de licencier pour motif économique, l’employeur peut aussi proposer une modification du contrat pour motif économique :</a:t>
            </a:r>
            <a:endParaRPr lang="fr-FR" dirty="0"/>
          </a:p>
          <a:p>
            <a:pPr lvl="1"/>
            <a:r>
              <a:rPr lang="fr-FR" dirty="0" smtClean="0"/>
              <a:t>procédure spécifique</a:t>
            </a:r>
            <a:endParaRPr lang="fr-FR" dirty="0"/>
          </a:p>
          <a:p>
            <a:pPr lvl="1"/>
            <a:r>
              <a:rPr lang="fr-FR" dirty="0" smtClean="0"/>
              <a:t>Si le </a:t>
            </a:r>
            <a:r>
              <a:rPr lang="fr-FR" dirty="0"/>
              <a:t>salarié </a:t>
            </a:r>
            <a:r>
              <a:rPr lang="fr-FR" dirty="0" smtClean="0"/>
              <a:t>accepte</a:t>
            </a:r>
            <a:r>
              <a:rPr lang="fr-FR" dirty="0"/>
              <a:t> : modification du contrat (par exemple : réduction de la durée du travail / changement de site / etc.)</a:t>
            </a:r>
          </a:p>
          <a:p>
            <a:pPr lvl="1"/>
            <a:r>
              <a:rPr lang="fr-FR" dirty="0"/>
              <a:t>Le salarié peut refuser : dans ce cas, il est licencié pour motif économique. </a:t>
            </a:r>
          </a:p>
          <a:p>
            <a:pPr lvl="1"/>
            <a:endParaRPr lang="fr-FR" dirty="0" smtClean="0"/>
          </a:p>
          <a:p>
            <a:pPr marL="402336" lvl="1" indent="0">
              <a:buNone/>
            </a:pPr>
            <a:endParaRPr lang="fr-FR" dirty="0"/>
          </a:p>
          <a:p>
            <a:pPr marL="82296" indent="0">
              <a:buNone/>
            </a:pPr>
            <a:endParaRPr lang="fr-FR" dirty="0"/>
          </a:p>
          <a:p>
            <a:pPr lvl="1"/>
            <a:endParaRPr lang="fr-FR" dirty="0"/>
          </a:p>
          <a:p>
            <a:pPr lvl="1"/>
            <a:endParaRPr lang="fr-FR" dirty="0" smtClean="0"/>
          </a:p>
          <a:p>
            <a:pPr marL="82296" indent="0">
              <a:buNone/>
            </a:pPr>
            <a:endParaRPr lang="fr-FR" dirty="0"/>
          </a:p>
          <a:p>
            <a:pPr lvl="1"/>
            <a:endParaRPr lang="fr-FR" dirty="0"/>
          </a:p>
          <a:p>
            <a:pPr lvl="2"/>
            <a:endParaRPr lang="fr-FR" dirty="0" smtClean="0"/>
          </a:p>
          <a:p>
            <a:pPr marL="82296" indent="0">
              <a:buNone/>
            </a:pPr>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93</a:t>
            </a:fld>
            <a:endParaRPr lang="fr-FR"/>
          </a:p>
        </p:txBody>
      </p:sp>
    </p:spTree>
    <p:extLst>
      <p:ext uri="{BB962C8B-B14F-4D97-AF65-F5344CB8AC3E}">
        <p14:creationId xmlns:p14="http://schemas.microsoft.com/office/powerpoint/2010/main" val="2877206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La rupture du contrat à l’initiative </a:t>
            </a:r>
            <a:r>
              <a:rPr lang="fr-FR" b="1" u="sng" dirty="0" smtClean="0"/>
              <a:t>du salarié</a:t>
            </a:r>
            <a:endParaRPr lang="fr-FR" b="1" u="sng" dirty="0"/>
          </a:p>
        </p:txBody>
      </p:sp>
      <p:sp>
        <p:nvSpPr>
          <p:cNvPr id="3" name="Espace réservé du contenu 2"/>
          <p:cNvSpPr>
            <a:spLocks noGrp="1"/>
          </p:cNvSpPr>
          <p:nvPr>
            <p:ph idx="1"/>
          </p:nvPr>
        </p:nvSpPr>
        <p:spPr/>
        <p:txBody>
          <a:bodyPr>
            <a:normAutofit fontScale="55000" lnSpcReduction="20000"/>
          </a:bodyPr>
          <a:lstStyle/>
          <a:p>
            <a:endParaRPr lang="fr-FR" dirty="0" smtClean="0"/>
          </a:p>
          <a:p>
            <a:r>
              <a:rPr lang="fr-FR" dirty="0" smtClean="0"/>
              <a:t>La démission</a:t>
            </a:r>
          </a:p>
          <a:p>
            <a:pPr lvl="1"/>
            <a:r>
              <a:rPr lang="fr-FR" dirty="0" smtClean="0"/>
              <a:t>Courrier</a:t>
            </a:r>
          </a:p>
          <a:p>
            <a:pPr lvl="1"/>
            <a:r>
              <a:rPr lang="fr-FR" dirty="0" smtClean="0"/>
              <a:t>Volonté claire et non équivoque</a:t>
            </a:r>
          </a:p>
          <a:p>
            <a:pPr lvl="1"/>
            <a:r>
              <a:rPr lang="fr-FR" dirty="0" smtClean="0"/>
              <a:t>Pas d’indemnité (sauf congés payés)</a:t>
            </a:r>
          </a:p>
          <a:p>
            <a:pPr lvl="1"/>
            <a:r>
              <a:rPr lang="fr-FR" dirty="0" smtClean="0"/>
              <a:t>Préavis</a:t>
            </a:r>
          </a:p>
          <a:p>
            <a:pPr lvl="1"/>
            <a:r>
              <a:rPr lang="fr-FR" dirty="0" smtClean="0"/>
              <a:t>Attention : pas possible en CDD</a:t>
            </a:r>
          </a:p>
          <a:p>
            <a:pPr lvl="1"/>
            <a:endParaRPr lang="fr-FR" dirty="0" smtClean="0"/>
          </a:p>
          <a:p>
            <a:r>
              <a:rPr lang="fr-FR" dirty="0"/>
              <a:t>La résiliation judiciaire</a:t>
            </a:r>
          </a:p>
          <a:p>
            <a:r>
              <a:rPr lang="fr-FR" dirty="0" smtClean="0"/>
              <a:t>La prise d’acte de la rupture</a:t>
            </a:r>
          </a:p>
          <a:p>
            <a:pPr lvl="1"/>
            <a:r>
              <a:rPr lang="fr-FR" dirty="0" smtClean="0"/>
              <a:t>Le salarié « prend acte » de la rupture du contrat </a:t>
            </a:r>
            <a:r>
              <a:rPr lang="fr-FR" dirty="0"/>
              <a:t>en </a:t>
            </a:r>
            <a:r>
              <a:rPr lang="fr-FR" dirty="0" smtClean="0"/>
              <a:t>raison d’un </a:t>
            </a:r>
            <a:r>
              <a:rPr lang="fr-FR" dirty="0"/>
              <a:t>manquement suffisamment grave de l'employeur qui empêche la poursuite du contrat de travail </a:t>
            </a:r>
            <a:endParaRPr lang="fr-FR" dirty="0" smtClean="0"/>
          </a:p>
          <a:p>
            <a:pPr lvl="1"/>
            <a:r>
              <a:rPr lang="fr-FR" dirty="0" smtClean="0"/>
              <a:t>Rupture immédiate sans préavis</a:t>
            </a:r>
          </a:p>
          <a:p>
            <a:pPr lvl="1"/>
            <a:r>
              <a:rPr lang="fr-FR" dirty="0" smtClean="0"/>
              <a:t>Le manquement doit encore exister au moment de la rupture</a:t>
            </a:r>
          </a:p>
          <a:p>
            <a:pPr lvl="1"/>
            <a:r>
              <a:rPr lang="fr-FR" dirty="0" smtClean="0"/>
              <a:t>Contrôle par le conseil de Prud’hommes : </a:t>
            </a:r>
            <a:r>
              <a:rPr lang="fr-FR" dirty="0" smtClean="0"/>
              <a:t>requalifiée </a:t>
            </a:r>
            <a:r>
              <a:rPr lang="fr-FR" dirty="0" smtClean="0"/>
              <a:t>soit en démission soit en licenciement sans cause réelle et sérieuse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94</a:t>
            </a:fld>
            <a:endParaRPr lang="fr-FR"/>
          </a:p>
        </p:txBody>
      </p:sp>
    </p:spTree>
    <p:extLst>
      <p:ext uri="{BB962C8B-B14F-4D97-AF65-F5344CB8AC3E}">
        <p14:creationId xmlns:p14="http://schemas.microsoft.com/office/powerpoint/2010/main" val="138550783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La rupture du contrat à l’initiative </a:t>
            </a:r>
            <a:r>
              <a:rPr lang="fr-FR" b="1" u="sng" dirty="0" smtClean="0"/>
              <a:t>du salarié</a:t>
            </a:r>
            <a:endParaRPr lang="fr-FR" b="1" u="sng" dirty="0"/>
          </a:p>
        </p:txBody>
      </p:sp>
      <p:sp>
        <p:nvSpPr>
          <p:cNvPr id="3" name="Espace réservé du contenu 2"/>
          <p:cNvSpPr>
            <a:spLocks noGrp="1"/>
          </p:cNvSpPr>
          <p:nvPr>
            <p:ph idx="1"/>
          </p:nvPr>
        </p:nvSpPr>
        <p:spPr/>
        <p:txBody>
          <a:bodyPr>
            <a:normAutofit fontScale="47500" lnSpcReduction="20000"/>
          </a:bodyPr>
          <a:lstStyle/>
          <a:p>
            <a:endParaRPr lang="fr-FR" dirty="0" smtClean="0"/>
          </a:p>
          <a:p>
            <a:r>
              <a:rPr lang="fr-FR" dirty="0" smtClean="0"/>
              <a:t>Exemple de motifs de prise d’acte de la rupture :  </a:t>
            </a:r>
          </a:p>
          <a:p>
            <a:pPr lvl="1"/>
            <a:r>
              <a:rPr lang="fr-FR" dirty="0" smtClean="0"/>
              <a:t>La </a:t>
            </a:r>
            <a:r>
              <a:rPr lang="fr-FR" dirty="0"/>
              <a:t>non-fourniture de travail </a:t>
            </a:r>
            <a:r>
              <a:rPr lang="fr-FR" dirty="0" smtClean="0"/>
              <a:t>: </a:t>
            </a:r>
          </a:p>
          <a:p>
            <a:pPr lvl="1"/>
            <a:r>
              <a:rPr lang="fr-FR" dirty="0" smtClean="0"/>
              <a:t>La </a:t>
            </a:r>
            <a:r>
              <a:rPr lang="fr-FR" dirty="0"/>
              <a:t>modification de la rémunération du salarié </a:t>
            </a:r>
            <a:r>
              <a:rPr lang="fr-FR" dirty="0" smtClean="0"/>
              <a:t> : </a:t>
            </a:r>
          </a:p>
          <a:p>
            <a:pPr lvl="1"/>
            <a:r>
              <a:rPr lang="fr-FR" dirty="0" smtClean="0"/>
              <a:t>Le </a:t>
            </a:r>
            <a:r>
              <a:rPr lang="fr-FR" dirty="0"/>
              <a:t>fait pour l'employeur de ne pas avoir assuré le maintien du salaire pendant l'arrêt de travail du mois d'octobre 2010 </a:t>
            </a:r>
            <a:r>
              <a:rPr lang="fr-FR" dirty="0" smtClean="0"/>
              <a:t>: démission</a:t>
            </a:r>
            <a:endParaRPr lang="fr-FR" dirty="0"/>
          </a:p>
          <a:p>
            <a:pPr lvl="1"/>
            <a:r>
              <a:rPr lang="fr-FR" dirty="0"/>
              <a:t>Le fait pour un employeur de ne pas avoir respecté son obligation de verser à un salarié, depuis plusieurs mois, un salaire égal au minimum conventionnel ;</a:t>
            </a:r>
          </a:p>
          <a:p>
            <a:pPr lvl="1"/>
            <a:r>
              <a:rPr lang="fr-FR" dirty="0"/>
              <a:t>Un changement d'affectation entraînant la suppression d'une prime variable et non contractualisée liée à l'exécution d'une tâche annexe ;</a:t>
            </a:r>
          </a:p>
          <a:p>
            <a:pPr lvl="1"/>
            <a:r>
              <a:rPr lang="fr-FR" dirty="0"/>
              <a:t>Le fait de ne pas faire respecter l'interdiction de fumer dans les bureaux à usage collectif ;</a:t>
            </a:r>
          </a:p>
          <a:p>
            <a:pPr lvl="1"/>
            <a:r>
              <a:rPr lang="fr-FR" dirty="0"/>
              <a:t>Le manquement de l'employeur concernant les règles relatives aux visites médicales obligatoires ;</a:t>
            </a:r>
          </a:p>
          <a:p>
            <a:pPr lvl="1"/>
            <a:r>
              <a:rPr lang="fr-FR" dirty="0"/>
              <a:t>Une proposition de modification du contrat à laquelle l'employeur a finalement renoncé ;</a:t>
            </a:r>
          </a:p>
          <a:p>
            <a:pPr lvl="1"/>
            <a:r>
              <a:rPr lang="fr-FR" dirty="0"/>
              <a:t>La modification des conditions de travail d'une salariée à son retour de congé parental (modification jugée légitime comme étant liée à un changement dans les besoins du service qui était le sien) ;</a:t>
            </a:r>
          </a:p>
          <a:p>
            <a:pPr lvl="1"/>
            <a:r>
              <a:rPr lang="fr-FR" dirty="0"/>
              <a:t>Le non-respect du repos hebdomadaire ;</a:t>
            </a:r>
          </a:p>
          <a:p>
            <a:pPr lvl="1"/>
            <a:r>
              <a:rPr lang="fr-FR" dirty="0"/>
              <a:t>Le fait pour un employeur de ne pas avoir déclaré son salarié pendant 3 mois et de ne lui avoir remis aucun bulletin de salaire au cours de cette période.</a:t>
            </a:r>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95</a:t>
            </a:fld>
            <a:endParaRPr lang="fr-FR"/>
          </a:p>
        </p:txBody>
      </p:sp>
    </p:spTree>
    <p:extLst>
      <p:ext uri="{BB962C8B-B14F-4D97-AF65-F5344CB8AC3E}">
        <p14:creationId xmlns:p14="http://schemas.microsoft.com/office/powerpoint/2010/main" val="689573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La rupture du contrat à l’initiative </a:t>
            </a:r>
            <a:r>
              <a:rPr lang="fr-FR" b="1" u="sng" dirty="0" smtClean="0"/>
              <a:t>du salarié</a:t>
            </a:r>
            <a:endParaRPr lang="fr-FR" b="1" u="sng" dirty="0"/>
          </a:p>
        </p:txBody>
      </p:sp>
      <p:sp>
        <p:nvSpPr>
          <p:cNvPr id="3" name="Espace réservé du contenu 2"/>
          <p:cNvSpPr>
            <a:spLocks noGrp="1"/>
          </p:cNvSpPr>
          <p:nvPr>
            <p:ph idx="1"/>
          </p:nvPr>
        </p:nvSpPr>
        <p:spPr/>
        <p:txBody>
          <a:bodyPr>
            <a:normAutofit fontScale="47500" lnSpcReduction="20000"/>
          </a:bodyPr>
          <a:lstStyle/>
          <a:p>
            <a:endParaRPr lang="fr-FR" dirty="0" smtClean="0"/>
          </a:p>
          <a:p>
            <a:r>
              <a:rPr lang="fr-FR" dirty="0" smtClean="0"/>
              <a:t>Exemple de motifs de prise d’acte de la rupture : </a:t>
            </a:r>
            <a:r>
              <a:rPr lang="fr-FR" dirty="0" smtClean="0"/>
              <a:t>LSCRS (Licenciement Sans Cause Réelle et Sérieuse) </a:t>
            </a:r>
            <a:r>
              <a:rPr lang="fr-FR" dirty="0" smtClean="0"/>
              <a:t>ou démission : </a:t>
            </a:r>
          </a:p>
          <a:p>
            <a:pPr lvl="1"/>
            <a:r>
              <a:rPr lang="fr-FR" dirty="0" smtClean="0"/>
              <a:t>La </a:t>
            </a:r>
            <a:r>
              <a:rPr lang="fr-FR" dirty="0"/>
              <a:t>non-fourniture de travail </a:t>
            </a:r>
            <a:r>
              <a:rPr lang="fr-FR" dirty="0" smtClean="0"/>
              <a:t>: LSCRS</a:t>
            </a:r>
            <a:endParaRPr lang="fr-FR" dirty="0"/>
          </a:p>
          <a:p>
            <a:pPr lvl="1"/>
            <a:r>
              <a:rPr lang="fr-FR" dirty="0"/>
              <a:t>La modification de la rémunération du salarié </a:t>
            </a:r>
            <a:r>
              <a:rPr lang="fr-FR" dirty="0" smtClean="0"/>
              <a:t> : </a:t>
            </a:r>
            <a:r>
              <a:rPr lang="fr-FR" dirty="0"/>
              <a:t>LSCRS</a:t>
            </a:r>
          </a:p>
          <a:p>
            <a:pPr lvl="1"/>
            <a:r>
              <a:rPr lang="fr-FR" dirty="0" smtClean="0"/>
              <a:t>Le </a:t>
            </a:r>
            <a:r>
              <a:rPr lang="fr-FR" dirty="0"/>
              <a:t>fait pour l'employeur de ne pas avoir assuré le maintien du salaire pendant l'arrêt de travail du mois d'octobre 2010 </a:t>
            </a:r>
            <a:r>
              <a:rPr lang="fr-FR" dirty="0" smtClean="0"/>
              <a:t>: démission</a:t>
            </a:r>
            <a:endParaRPr lang="fr-FR" dirty="0"/>
          </a:p>
          <a:p>
            <a:pPr lvl="1"/>
            <a:r>
              <a:rPr lang="fr-FR" dirty="0"/>
              <a:t>Le fait pour un employeur de ne pas avoir respecté son obligation de verser à un salarié, depuis plusieurs mois, un salaire égal au minimum conventionnel </a:t>
            </a:r>
            <a:r>
              <a:rPr lang="fr-FR" dirty="0" smtClean="0"/>
              <a:t>: LSCRS</a:t>
            </a:r>
            <a:endParaRPr lang="fr-FR" dirty="0"/>
          </a:p>
          <a:p>
            <a:pPr lvl="1"/>
            <a:r>
              <a:rPr lang="fr-FR" dirty="0"/>
              <a:t>Un changement d'affectation entraînant la suppression d'une prime variable et non contractualisée liée à l'exécution d'une tâche annexe </a:t>
            </a:r>
            <a:r>
              <a:rPr lang="fr-FR" dirty="0" smtClean="0"/>
              <a:t>: démission</a:t>
            </a:r>
            <a:endParaRPr lang="fr-FR" dirty="0"/>
          </a:p>
          <a:p>
            <a:pPr lvl="1"/>
            <a:r>
              <a:rPr lang="fr-FR" dirty="0"/>
              <a:t>Le fait de ne pas faire respecter l'interdiction de fumer dans les bureaux à usage collectif </a:t>
            </a:r>
            <a:r>
              <a:rPr lang="fr-FR" dirty="0" smtClean="0"/>
              <a:t>: LSCRS</a:t>
            </a:r>
            <a:endParaRPr lang="fr-FR" dirty="0"/>
          </a:p>
          <a:p>
            <a:pPr lvl="1"/>
            <a:r>
              <a:rPr lang="fr-FR" dirty="0"/>
              <a:t>Le manquement de l'employeur concernant les règles relatives aux visites médicales obligatoires </a:t>
            </a:r>
            <a:r>
              <a:rPr lang="fr-FR" dirty="0" smtClean="0"/>
              <a:t>: LSCRS</a:t>
            </a:r>
            <a:endParaRPr lang="fr-FR" dirty="0"/>
          </a:p>
          <a:p>
            <a:pPr lvl="1"/>
            <a:r>
              <a:rPr lang="fr-FR" dirty="0"/>
              <a:t>Une proposition de modification du contrat à laquelle l'employeur a finalement renoncé </a:t>
            </a:r>
            <a:r>
              <a:rPr lang="fr-FR" dirty="0" smtClean="0"/>
              <a:t>: démission</a:t>
            </a:r>
            <a:endParaRPr lang="fr-FR" dirty="0"/>
          </a:p>
          <a:p>
            <a:pPr lvl="1"/>
            <a:r>
              <a:rPr lang="fr-FR" dirty="0"/>
              <a:t>La modification des conditions de travail d'une salariée à son retour de congé parental (modification jugée légitime comme étant liée à un changement dans les besoins du service qui était le sien) </a:t>
            </a:r>
            <a:r>
              <a:rPr lang="fr-FR" dirty="0" smtClean="0"/>
              <a:t>: démission</a:t>
            </a:r>
            <a:endParaRPr lang="fr-FR" dirty="0"/>
          </a:p>
          <a:p>
            <a:pPr lvl="1"/>
            <a:r>
              <a:rPr lang="fr-FR" dirty="0"/>
              <a:t>Le non-respect du repos hebdomadaire </a:t>
            </a:r>
            <a:r>
              <a:rPr lang="fr-FR" dirty="0" smtClean="0"/>
              <a:t>: LSCRS</a:t>
            </a:r>
            <a:endParaRPr lang="fr-FR" dirty="0"/>
          </a:p>
          <a:p>
            <a:pPr lvl="1"/>
            <a:r>
              <a:rPr lang="fr-FR" dirty="0"/>
              <a:t>Le fait pour un employeur de ne pas avoir déclaré son salarié pendant 3 mois et de ne lui avoir remis aucun bulletin de salaire au cours de cette </a:t>
            </a:r>
            <a:r>
              <a:rPr lang="fr-FR" dirty="0" smtClean="0"/>
              <a:t>période : LSCRS</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96</a:t>
            </a:fld>
            <a:endParaRPr lang="fr-FR"/>
          </a:p>
        </p:txBody>
      </p:sp>
    </p:spTree>
    <p:extLst>
      <p:ext uri="{BB962C8B-B14F-4D97-AF65-F5344CB8AC3E}">
        <p14:creationId xmlns:p14="http://schemas.microsoft.com/office/powerpoint/2010/main" val="254877220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La rupture du contrat à l’initiative </a:t>
            </a:r>
            <a:r>
              <a:rPr lang="fr-FR" b="1" u="sng" dirty="0" smtClean="0"/>
              <a:t>de l’une ou l’autre partie</a:t>
            </a:r>
            <a:endParaRPr lang="fr-FR" b="1" u="sng" dirty="0"/>
          </a:p>
        </p:txBody>
      </p:sp>
      <p:sp>
        <p:nvSpPr>
          <p:cNvPr id="3" name="Espace réservé du contenu 2"/>
          <p:cNvSpPr>
            <a:spLocks noGrp="1"/>
          </p:cNvSpPr>
          <p:nvPr>
            <p:ph idx="1"/>
          </p:nvPr>
        </p:nvSpPr>
        <p:spPr/>
        <p:txBody>
          <a:bodyPr>
            <a:normAutofit fontScale="92500" lnSpcReduction="20000"/>
          </a:bodyPr>
          <a:lstStyle/>
          <a:p>
            <a:endParaRPr lang="fr-FR" dirty="0" smtClean="0"/>
          </a:p>
          <a:p>
            <a:endParaRPr lang="fr-FR" dirty="0" smtClean="0"/>
          </a:p>
          <a:p>
            <a:r>
              <a:rPr lang="fr-FR" dirty="0" smtClean="0"/>
              <a:t>La rupture conventionnelle</a:t>
            </a:r>
          </a:p>
          <a:p>
            <a:pPr lvl="1"/>
            <a:r>
              <a:rPr lang="fr-FR" dirty="0" smtClean="0"/>
              <a:t>Procédure spécifique :</a:t>
            </a:r>
          </a:p>
          <a:p>
            <a:pPr lvl="2"/>
            <a:r>
              <a:rPr lang="fr-FR" dirty="0" smtClean="0"/>
              <a:t>Un ou plusieurs entretien(s)</a:t>
            </a:r>
          </a:p>
          <a:p>
            <a:pPr lvl="2"/>
            <a:r>
              <a:rPr lang="fr-FR" dirty="0" smtClean="0"/>
              <a:t>Signature du formulaire de rupture conventionnelle</a:t>
            </a:r>
          </a:p>
          <a:p>
            <a:pPr lvl="2"/>
            <a:r>
              <a:rPr lang="fr-FR" dirty="0" smtClean="0"/>
              <a:t>Délai de réflexion de 15 jours</a:t>
            </a:r>
          </a:p>
          <a:p>
            <a:pPr lvl="2"/>
            <a:r>
              <a:rPr lang="fr-FR" dirty="0" smtClean="0"/>
              <a:t>Délais d’homologation de 15 jours</a:t>
            </a:r>
          </a:p>
          <a:p>
            <a:pPr lvl="2"/>
            <a:r>
              <a:rPr lang="fr-FR" dirty="0" smtClean="0"/>
              <a:t>Indemnité de rupture : </a:t>
            </a:r>
            <a:r>
              <a:rPr lang="fr-FR" dirty="0"/>
              <a:t>indemnité de rupture au minimum égale à l’indemnité légale / conventionnelle de licenciement</a:t>
            </a:r>
            <a:endParaRPr lang="fr-FR" dirty="0" smtClean="0"/>
          </a:p>
          <a:p>
            <a:pPr lvl="2"/>
            <a:endParaRPr lang="fr-FR" dirty="0" smtClean="0"/>
          </a:p>
          <a:p>
            <a:r>
              <a:rPr lang="fr-FR" dirty="0" smtClean="0"/>
              <a:t>Le départ ou la mise à la retraite</a:t>
            </a:r>
            <a:endParaRPr lang="fr-FR" dirty="0"/>
          </a:p>
          <a:p>
            <a:endParaRPr lang="fr-FR" dirty="0" smtClean="0"/>
          </a:p>
        </p:txBody>
      </p:sp>
      <p:sp>
        <p:nvSpPr>
          <p:cNvPr id="4" name="Espace réservé de la date 3"/>
          <p:cNvSpPr>
            <a:spLocks noGrp="1"/>
          </p:cNvSpPr>
          <p:nvPr>
            <p:ph type="dt" sz="half" idx="10"/>
          </p:nvPr>
        </p:nvSpPr>
        <p:spPr/>
        <p:txBody>
          <a:bodyPr/>
          <a:lstStyle/>
          <a:p>
            <a:r>
              <a:rPr lang="fr-FR" dirty="0" smtClean="0"/>
              <a:t>Novembre </a:t>
            </a:r>
            <a:r>
              <a:rPr lang="fr-FR" dirty="0"/>
              <a:t>2015</a:t>
            </a:r>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97</a:t>
            </a:fld>
            <a:endParaRPr lang="fr-FR"/>
          </a:p>
        </p:txBody>
      </p:sp>
    </p:spTree>
    <p:extLst>
      <p:ext uri="{BB962C8B-B14F-4D97-AF65-F5344CB8AC3E}">
        <p14:creationId xmlns:p14="http://schemas.microsoft.com/office/powerpoint/2010/main" val="9316789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trike="sngStrike" dirty="0" smtClean="0"/>
              <a:t/>
            </a:r>
            <a:br>
              <a:rPr lang="fr-FR" b="1" strike="sngStrike"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marL="82296" indent="0">
              <a:buNone/>
            </a:pPr>
            <a:endParaRPr lang="fr-FR" dirty="0" smtClean="0"/>
          </a:p>
          <a:p>
            <a:pPr marL="82296" indent="0" algn="ctr">
              <a:buNone/>
            </a:pPr>
            <a:r>
              <a:rPr lang="fr-FR" b="1" u="sng" dirty="0" smtClean="0"/>
              <a:t>Conclusion</a:t>
            </a:r>
          </a:p>
          <a:p>
            <a:pPr marL="82296" indent="0" algn="ctr">
              <a:buNone/>
            </a:pPr>
            <a:r>
              <a:rPr lang="fr-FR"/>
              <a:t/>
            </a:r>
            <a:br>
              <a:rPr lang="fr-FR"/>
            </a:br>
            <a:endParaRPr lang="fr-FR" dirty="0"/>
          </a:p>
        </p:txBody>
      </p:sp>
      <p:sp>
        <p:nvSpPr>
          <p:cNvPr id="4" name="Espace réservé de la date 3"/>
          <p:cNvSpPr>
            <a:spLocks noGrp="1"/>
          </p:cNvSpPr>
          <p:nvPr>
            <p:ph type="dt" sz="half" idx="10"/>
          </p:nvPr>
        </p:nvSpPr>
        <p:spPr/>
        <p:txBody>
          <a:bodyPr/>
          <a:lstStyle/>
          <a:p>
            <a:r>
              <a:rPr lang="fr-FR" dirty="0"/>
              <a:t>Septembre </a:t>
            </a:r>
            <a:r>
              <a:rPr lang="fr-FR" dirty="0" smtClean="0"/>
              <a:t>2015</a:t>
            </a:r>
            <a:endParaRPr lang="fr-FR" dirty="0"/>
          </a:p>
        </p:txBody>
      </p:sp>
      <p:sp>
        <p:nvSpPr>
          <p:cNvPr id="5" name="Espace réservé du numéro de diapositive 4"/>
          <p:cNvSpPr>
            <a:spLocks noGrp="1"/>
          </p:cNvSpPr>
          <p:nvPr>
            <p:ph type="sldNum" sz="quarter" idx="12"/>
          </p:nvPr>
        </p:nvSpPr>
        <p:spPr/>
        <p:txBody>
          <a:bodyPr/>
          <a:lstStyle/>
          <a:p>
            <a:fld id="{F5105513-BC41-4045-BC50-A0A0000B1EF6}" type="slidenum">
              <a:rPr lang="fr-FR" smtClean="0"/>
              <a:t>98</a:t>
            </a:fld>
            <a:endParaRPr lang="fr-FR"/>
          </a:p>
        </p:txBody>
      </p:sp>
    </p:spTree>
    <p:extLst>
      <p:ext uri="{BB962C8B-B14F-4D97-AF65-F5344CB8AC3E}">
        <p14:creationId xmlns:p14="http://schemas.microsoft.com/office/powerpoint/2010/main" val="4126703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622</TotalTime>
  <Words>2641</Words>
  <Application>Microsoft Office PowerPoint</Application>
  <PresentationFormat>Affichage à l'écran (4:3)</PresentationFormat>
  <Paragraphs>1023</Paragraphs>
  <Slides>98</Slides>
  <Notes>98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98</vt:i4>
      </vt:variant>
    </vt:vector>
  </HeadingPairs>
  <TitlesOfParts>
    <vt:vector size="104" baseType="lpstr">
      <vt:lpstr>Calibri</vt:lpstr>
      <vt:lpstr>Gill Sans MT</vt:lpstr>
      <vt:lpstr>Times New Roman</vt:lpstr>
      <vt:lpstr>Verdana</vt:lpstr>
      <vt:lpstr>Wingdings 2</vt:lpstr>
      <vt:lpstr>Solstice</vt:lpstr>
      <vt:lpstr>DROIT  DU TRAVAIL    Maitre Sylvain FLICOTEAUX Avocat au Barreau de LYON </vt:lpstr>
      <vt:lpstr>INTRODUCTION </vt:lpstr>
      <vt:lpstr>Plan </vt:lpstr>
      <vt:lpstr>  </vt:lpstr>
      <vt:lpstr>Caractéristiques du contrat de travail</vt:lpstr>
      <vt:lpstr>Les trois grands types de contrats </vt:lpstr>
      <vt:lpstr>Le CDI</vt:lpstr>
      <vt:lpstr>Le CDI</vt:lpstr>
      <vt:lpstr>Le CDD</vt:lpstr>
      <vt:lpstr>Le CDD – les cas de recours</vt:lpstr>
      <vt:lpstr>Le CDD – les cas de recours interdit</vt:lpstr>
      <vt:lpstr>Le CDD – les Conditions de forme</vt:lpstr>
      <vt:lpstr>Le CDD – Exécution</vt:lpstr>
      <vt:lpstr>Le Contrat à temps partiel</vt:lpstr>
      <vt:lpstr>Le Contrat à temps partiel</vt:lpstr>
      <vt:lpstr>  </vt:lpstr>
      <vt:lpstr>Présentation PowerPoint</vt:lpstr>
      <vt:lpstr>Le salaire</vt:lpstr>
      <vt:lpstr>Le salaire</vt:lpstr>
      <vt:lpstr>Le salaire</vt:lpstr>
      <vt:lpstr>Le salaire</vt:lpstr>
      <vt:lpstr>La durée du travail</vt:lpstr>
      <vt:lpstr>La durée du travail</vt:lpstr>
      <vt:lpstr>La durée du travail</vt:lpstr>
      <vt:lpstr>La durée du travail</vt:lpstr>
      <vt:lpstr>La durée du travail</vt:lpstr>
      <vt:lpstr>La durée du travail</vt:lpstr>
      <vt:lpstr>Les clauses particulières</vt:lpstr>
      <vt:lpstr>Les clauses particulières</vt:lpstr>
      <vt:lpstr>Exemple de clause de dédit formation – valable ou non ?:</vt:lpstr>
      <vt:lpstr>Exemple de clause proche d’une clause de non-concurrence :</vt:lpstr>
      <vt:lpstr>Exemple de clause proche d’une clause de non-concurrence :</vt:lpstr>
      <vt:lpstr>  </vt:lpstr>
      <vt:lpstr>Plan</vt:lpstr>
      <vt:lpstr>Les Obligations nées du contrat de travail</vt:lpstr>
      <vt:lpstr>Les Obligations du salarié</vt:lpstr>
      <vt:lpstr>Le lien de subordination</vt:lpstr>
      <vt:lpstr>Présentation PowerPoint</vt:lpstr>
      <vt:lpstr>Obligation générale de loyauté</vt:lpstr>
      <vt:lpstr>Les Obligations de l’Employeur</vt:lpstr>
      <vt:lpstr>L’obligation de bonne foi</vt:lpstr>
      <vt:lpstr>Présentation PowerPoint</vt:lpstr>
      <vt:lpstr>Les droits issus du contrat de travail</vt:lpstr>
      <vt:lpstr>Les droits des salariés</vt:lpstr>
      <vt:lpstr>Les pouvoirs de l’employeur</vt:lpstr>
      <vt:lpstr>Le pouvoir de direction - Exemple</vt:lpstr>
      <vt:lpstr>Présentation PowerPoint</vt:lpstr>
      <vt:lpstr>Le pouvoir réglementaire</vt:lpstr>
      <vt:lpstr>Présentation PowerPoint</vt:lpstr>
      <vt:lpstr>Le pouvoir disciplinaire</vt:lpstr>
      <vt:lpstr>Le pouvoir disciplinaire</vt:lpstr>
      <vt:lpstr>Présentation PowerPoint</vt:lpstr>
      <vt:lpstr>Le pouvoir disciplinaire</vt:lpstr>
      <vt:lpstr>Présentation PowerPoint</vt:lpstr>
      <vt:lpstr>Le pouvoir disciplinaire</vt:lpstr>
      <vt:lpstr>Le pouvoir disciplinaire</vt:lpstr>
      <vt:lpstr>Présentation PowerPoint</vt:lpstr>
      <vt:lpstr>Le pouvoir disciplinaire</vt:lpstr>
      <vt:lpstr>Présentation PowerPoint</vt:lpstr>
      <vt:lpstr>Le pouvoir disciplinaire</vt:lpstr>
      <vt:lpstr>Présentation PowerPoint</vt:lpstr>
      <vt:lpstr>La suspension du Contrat de travail</vt:lpstr>
      <vt:lpstr>Présentation PowerPoint</vt:lpstr>
      <vt:lpstr>La suspension du Contrat de travail</vt:lpstr>
      <vt:lpstr>La suspension du Contrat de travail</vt:lpstr>
      <vt:lpstr>Présentation PowerPoint</vt:lpstr>
      <vt:lpstr>La suspension du Contrat de travail</vt:lpstr>
      <vt:lpstr>Présentation PowerPoint</vt:lpstr>
      <vt:lpstr>La suspension du Contrat de travail</vt:lpstr>
      <vt:lpstr>Présentation PowerPoint</vt:lpstr>
      <vt:lpstr>  </vt:lpstr>
      <vt:lpstr>Plan</vt:lpstr>
      <vt:lpstr>La rupture du contrat à l’initiative de l’employeur</vt:lpstr>
      <vt:lpstr>Le licenciement</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personnel</vt:lpstr>
      <vt:lpstr>Le licenciement pour motif Economique</vt:lpstr>
      <vt:lpstr>Le licenciement pour motif Economique</vt:lpstr>
      <vt:lpstr>Le licenciement pour motif Economique</vt:lpstr>
      <vt:lpstr>Le licenciement pour motif Economique</vt:lpstr>
      <vt:lpstr>Le licenciement pour motif Economique</vt:lpstr>
      <vt:lpstr>La rupture du contrat à l’initiative du salarié</vt:lpstr>
      <vt:lpstr>La rupture du contrat à l’initiative du salarié</vt:lpstr>
      <vt:lpstr>La rupture du contrat à l’initiative du salarié</vt:lpstr>
      <vt:lpstr>La rupture du contrat à l’initiative de l’une ou l’autre partie</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 droit</dc:title>
  <dc:creator>Sandrine Vara</dc:creator>
  <cp:lastModifiedBy>Sylvain Flicoteaux</cp:lastModifiedBy>
  <cp:revision>49</cp:revision>
  <cp:lastPrinted>2015-09-16T10:10:41Z</cp:lastPrinted>
  <dcterms:created xsi:type="dcterms:W3CDTF">2013-09-24T10:26:43Z</dcterms:created>
  <dcterms:modified xsi:type="dcterms:W3CDTF">2015-11-20T13:16:34Z</dcterms:modified>
</cp:coreProperties>
</file>