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34"/>
  </p:notesMasterIdLst>
  <p:handoutMasterIdLst>
    <p:handoutMasterId r:id="rId35"/>
  </p:handoutMasterIdLst>
  <p:sldIdLst>
    <p:sldId id="257" r:id="rId2"/>
    <p:sldId id="259" r:id="rId3"/>
    <p:sldId id="263" r:id="rId4"/>
    <p:sldId id="265" r:id="rId5"/>
    <p:sldId id="266" r:id="rId6"/>
    <p:sldId id="260" r:id="rId7"/>
    <p:sldId id="279" r:id="rId8"/>
    <p:sldId id="267" r:id="rId9"/>
    <p:sldId id="268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9" r:id="rId27"/>
    <p:sldId id="296" r:id="rId28"/>
    <p:sldId id="297" r:id="rId29"/>
    <p:sldId id="298" r:id="rId30"/>
    <p:sldId id="300" r:id="rId31"/>
    <p:sldId id="301" r:id="rId32"/>
    <p:sldId id="303" r:id="rId33"/>
  </p:sldIdLst>
  <p:sldSz cx="9144000" cy="6858000" type="screen4x3"/>
  <p:notesSz cx="6805613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52" autoAdjust="0"/>
  </p:normalViewPr>
  <p:slideViewPr>
    <p:cSldViewPr>
      <p:cViewPr varScale="1">
        <p:scale>
          <a:sx n="81" d="100"/>
          <a:sy n="81" d="100"/>
        </p:scale>
        <p:origin x="101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5F2D3-71F2-4006-8C75-354A6C2C6D4C}" type="datetimeFigureOut">
              <a:rPr lang="fr-FR" smtClean="0"/>
              <a:t>26/09/2015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D133E-ABE6-4797-98CC-13E4537845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280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8990" cy="4961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449" y="1"/>
            <a:ext cx="2950077" cy="4961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EEBDD-875E-472A-AFD3-3DFACC7E4BD4}" type="datetimeFigureOut">
              <a:rPr lang="fr-FR" smtClean="0"/>
              <a:t>26/09/2015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453" y="4720432"/>
            <a:ext cx="5444708" cy="44723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48990" cy="4961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449" y="9440864"/>
            <a:ext cx="2950077" cy="4961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20AE6-E09E-4256-8F55-6BADDEEC4C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235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2412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3169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6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1452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27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554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120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0570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5749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4332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04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1685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8563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5683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5556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093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3265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0452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7675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7887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1500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310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3499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7346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9964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072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729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034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180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213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642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20AE6-E09E-4256-8F55-6BADDEEC4CB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266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5105513-BC41-4045-BC50-A0A0000B1EF6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021430"/>
          </a:xfrm>
        </p:spPr>
        <p:txBody>
          <a:bodyPr>
            <a:normAutofit/>
          </a:bodyPr>
          <a:lstStyle/>
          <a:p>
            <a:pPr algn="ctr"/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DROIT </a:t>
            </a:r>
            <a:b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CONTRATS</a:t>
            </a:r>
            <a:b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1800" b="1" dirty="0" smtClean="0"/>
              <a:t>Maitre Sylvain FLICOTEAUX</a:t>
            </a:r>
            <a:br>
              <a:rPr lang="fr-FR" sz="1800" b="1" dirty="0" smtClean="0"/>
            </a:br>
            <a:r>
              <a:rPr lang="fr-FR" sz="1600" dirty="0" smtClean="0"/>
              <a:t>Avocat au Barreau de LYON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18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/>
              <a:t>Les vices du </a:t>
            </a:r>
            <a:r>
              <a:rPr lang="fr-FR" b="1" u="sng" dirty="0"/>
              <a:t>consentement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fr-FR" b="1" u="sng" dirty="0" smtClean="0"/>
              <a:t>1 - L’erreur</a:t>
            </a:r>
          </a:p>
          <a:p>
            <a:endParaRPr lang="fr-FR" dirty="0" smtClean="0"/>
          </a:p>
          <a:p>
            <a:r>
              <a:rPr lang="fr-FR" dirty="0" smtClean="0"/>
              <a:t>Trois types d’erreur</a:t>
            </a:r>
          </a:p>
          <a:p>
            <a:pPr lvl="1"/>
            <a:r>
              <a:rPr lang="fr-FR" dirty="0" smtClean="0"/>
              <a:t>Erreur sur la substance de la chose qui est l’objet du contrat (Aspect objectif / Aspect subjectif)</a:t>
            </a:r>
            <a:endParaRPr lang="fr-FR" dirty="0"/>
          </a:p>
          <a:p>
            <a:pPr lvl="1"/>
            <a:r>
              <a:rPr lang="fr-FR" dirty="0" smtClean="0"/>
              <a:t>Erreur sur la personne</a:t>
            </a:r>
          </a:p>
          <a:p>
            <a:pPr lvl="1"/>
            <a:r>
              <a:rPr lang="fr-FR" dirty="0" smtClean="0"/>
              <a:t>Erreur obstacle</a:t>
            </a:r>
          </a:p>
          <a:p>
            <a:pPr marL="402336" lvl="1" indent="0">
              <a:buNone/>
            </a:pPr>
            <a:endParaRPr lang="fr-FR" dirty="0" smtClean="0"/>
          </a:p>
          <a:p>
            <a:r>
              <a:rPr lang="fr-FR" dirty="0" err="1" smtClean="0"/>
              <a:t>Caractéres</a:t>
            </a:r>
            <a:r>
              <a:rPr lang="fr-FR" dirty="0" smtClean="0"/>
              <a:t> de l’erreur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52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/>
              <a:t>Les vices du </a:t>
            </a:r>
            <a:r>
              <a:rPr lang="fr-FR" b="1" u="sng" dirty="0"/>
              <a:t>consentement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fr-FR" b="1" u="sng" dirty="0" smtClean="0"/>
          </a:p>
          <a:p>
            <a:pPr marL="82296" indent="0">
              <a:buNone/>
            </a:pPr>
            <a:r>
              <a:rPr lang="fr-FR" b="1" u="sng" dirty="0" smtClean="0"/>
              <a:t>2 – Le Dol</a:t>
            </a:r>
          </a:p>
          <a:p>
            <a:endParaRPr lang="fr-FR" dirty="0" smtClean="0"/>
          </a:p>
          <a:p>
            <a:r>
              <a:rPr lang="fr-FR" dirty="0" smtClean="0"/>
              <a:t>Elément matériel</a:t>
            </a:r>
          </a:p>
          <a:p>
            <a:r>
              <a:rPr lang="fr-FR" dirty="0" smtClean="0"/>
              <a:t>Elément intentionnel</a:t>
            </a:r>
          </a:p>
          <a:p>
            <a:r>
              <a:rPr lang="fr-FR" dirty="0" smtClean="0"/>
              <a:t>Caractères du dol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25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/>
              <a:t>Les vices du </a:t>
            </a:r>
            <a:r>
              <a:rPr lang="fr-FR" b="1" u="sng" dirty="0"/>
              <a:t>consentement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fr-FR" b="1" u="sng" dirty="0" smtClean="0"/>
          </a:p>
          <a:p>
            <a:pPr marL="82296" indent="0">
              <a:buNone/>
            </a:pPr>
            <a:r>
              <a:rPr lang="fr-FR" b="1" u="sng" dirty="0" smtClean="0"/>
              <a:t>3 – La violence</a:t>
            </a:r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89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Autre mode de protection du consentement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fr-FR" b="1" u="sng" dirty="0" smtClean="0"/>
          </a:p>
          <a:p>
            <a:r>
              <a:rPr lang="fr-FR" dirty="0" smtClean="0"/>
              <a:t>Obligation précontractuelle d’information</a:t>
            </a:r>
          </a:p>
          <a:p>
            <a:r>
              <a:rPr lang="fr-FR" dirty="0" smtClean="0"/>
              <a:t>Le formalisme informatif</a:t>
            </a:r>
          </a:p>
          <a:p>
            <a:r>
              <a:rPr lang="fr-FR" dirty="0" smtClean="0"/>
              <a:t>Le droit de repentir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32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u="sng" dirty="0" smtClean="0"/>
              <a:t>Objet de l’obligation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Définition</a:t>
            </a:r>
          </a:p>
          <a:p>
            <a:r>
              <a:rPr lang="fr-FR" dirty="0" smtClean="0"/>
              <a:t>Caractère de l’objet</a:t>
            </a:r>
          </a:p>
          <a:p>
            <a:pPr lvl="1"/>
            <a:r>
              <a:rPr lang="fr-FR" dirty="0" smtClean="0"/>
              <a:t>L’objet doit exister</a:t>
            </a:r>
          </a:p>
          <a:p>
            <a:pPr lvl="1"/>
            <a:r>
              <a:rPr lang="fr-FR" dirty="0" smtClean="0"/>
              <a:t>L’objet doit être possible</a:t>
            </a:r>
          </a:p>
          <a:p>
            <a:pPr lvl="1"/>
            <a:r>
              <a:rPr lang="fr-FR" dirty="0" smtClean="0"/>
              <a:t>L’objet doit être déterminé</a:t>
            </a:r>
          </a:p>
          <a:p>
            <a:pPr lvl="1"/>
            <a:r>
              <a:rPr lang="fr-FR" dirty="0" smtClean="0"/>
              <a:t>L’objet doit être licite</a:t>
            </a:r>
          </a:p>
          <a:p>
            <a:pPr marL="82296" indent="0">
              <a:buNone/>
            </a:pPr>
            <a:endParaRPr lang="fr-FR" dirty="0" smtClean="0"/>
          </a:p>
          <a:p>
            <a:r>
              <a:rPr lang="fr-FR" dirty="0" smtClean="0"/>
              <a:t>La question de l’équilibre de l’objet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18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u="sng" dirty="0" smtClean="0"/>
              <a:t>La cause de l’obligation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La cause objective de l’obligation</a:t>
            </a:r>
          </a:p>
          <a:p>
            <a:r>
              <a:rPr lang="fr-FR" dirty="0" smtClean="0"/>
              <a:t>La cause subjective de l’obligation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97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Les sanctions des conditions de validité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La nullité</a:t>
            </a:r>
          </a:p>
          <a:p>
            <a:r>
              <a:rPr lang="fr-FR" dirty="0" smtClean="0"/>
              <a:t>La caducité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65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strike="sngStrike" dirty="0" smtClean="0"/>
              <a:t/>
            </a:r>
            <a:br>
              <a:rPr lang="fr-FR" b="1" strike="sngStrike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fr-FR" dirty="0" smtClean="0"/>
          </a:p>
          <a:p>
            <a:pPr marL="82296" indent="0" algn="ctr">
              <a:buNone/>
            </a:pPr>
            <a:r>
              <a:rPr lang="fr-FR" b="1" u="sng" dirty="0"/>
              <a:t>PARTIE </a:t>
            </a:r>
            <a:r>
              <a:rPr lang="fr-FR" b="1" u="sng" dirty="0" smtClean="0"/>
              <a:t>III :</a:t>
            </a:r>
          </a:p>
          <a:p>
            <a:pPr marL="82296" indent="0" algn="ctr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La forme et le contenu du contrat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</a:t>
            </a:r>
            <a:r>
              <a:rPr lang="fr-FR" dirty="0" smtClean="0"/>
              <a:t>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567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u="sng" dirty="0" smtClean="0"/>
              <a:t>La forme du contrat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Principe : le consensualisme</a:t>
            </a:r>
          </a:p>
          <a:p>
            <a:r>
              <a:rPr lang="fr-FR" dirty="0" smtClean="0"/>
              <a:t>Le formalisme pour des questions de preuves</a:t>
            </a:r>
          </a:p>
          <a:p>
            <a:pPr lvl="1"/>
            <a:r>
              <a:rPr lang="fr-FR" dirty="0" smtClean="0"/>
              <a:t>Article 1134 du Code civil : Tout acte qui dépasse 1.500 €</a:t>
            </a:r>
          </a:p>
          <a:p>
            <a:r>
              <a:rPr lang="fr-FR" dirty="0"/>
              <a:t>Le formalisme pour des questions </a:t>
            </a:r>
            <a:r>
              <a:rPr lang="fr-FR" dirty="0" smtClean="0"/>
              <a:t>d’opposabilité</a:t>
            </a:r>
          </a:p>
          <a:p>
            <a:r>
              <a:rPr lang="fr-FR" dirty="0" smtClean="0"/>
              <a:t>Le formalisme pour des questions de validité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30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Les clauses importantes du contrats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 quelles clauses faut-il penser ?</a:t>
            </a:r>
          </a:p>
          <a:p>
            <a:pPr marL="82296" indent="0">
              <a:buNone/>
            </a:pPr>
            <a:endParaRPr lang="fr-FR" dirty="0" smtClean="0"/>
          </a:p>
          <a:p>
            <a:r>
              <a:rPr lang="fr-FR" dirty="0" smtClean="0"/>
              <a:t>A quoi s’oblige-t-on ?</a:t>
            </a:r>
          </a:p>
          <a:p>
            <a:endParaRPr lang="fr-FR" dirty="0" smtClean="0"/>
          </a:p>
          <a:p>
            <a:r>
              <a:rPr lang="fr-FR" dirty="0"/>
              <a:t>L’importance d’être </a:t>
            </a:r>
            <a:r>
              <a:rPr lang="fr-FR" dirty="0" smtClean="0"/>
              <a:t>précis </a:t>
            </a:r>
          </a:p>
          <a:p>
            <a:pPr lvl="1"/>
            <a:r>
              <a:rPr lang="fr-FR" dirty="0" smtClean="0"/>
              <a:t>L’interprétation du contrat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0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INTRODUCTION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Aperçu du droit des obligations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La notion d’obligations : la loi, les contrats et les délits </a:t>
            </a:r>
          </a:p>
          <a:p>
            <a:r>
              <a:rPr lang="fr-FR" dirty="0" smtClean="0"/>
              <a:t>La notion de responsabilité</a:t>
            </a:r>
          </a:p>
          <a:p>
            <a:r>
              <a:rPr lang="fr-FR" dirty="0" smtClean="0"/>
              <a:t>Importance pratique du droit des contrats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Septembre 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53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strike="sngStrike" dirty="0" smtClean="0"/>
              <a:t/>
            </a:r>
            <a:br>
              <a:rPr lang="fr-FR" b="1" strike="sngStrike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fr-FR" dirty="0" smtClean="0"/>
          </a:p>
          <a:p>
            <a:pPr marL="82296" indent="0" algn="ctr">
              <a:buNone/>
            </a:pPr>
            <a:r>
              <a:rPr lang="fr-FR" b="1" u="sng" dirty="0"/>
              <a:t>PARTIE </a:t>
            </a:r>
            <a:r>
              <a:rPr lang="fr-FR" b="1" u="sng" dirty="0" smtClean="0"/>
              <a:t>IV :</a:t>
            </a:r>
          </a:p>
          <a:p>
            <a:pPr marL="82296" indent="0" algn="ctr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Effets et exécution du contrat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</a:t>
            </a:r>
            <a:r>
              <a:rPr lang="fr-FR" dirty="0" smtClean="0"/>
              <a:t>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59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L’effet du contrat entre les parties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La force obligatoire du contrat</a:t>
            </a:r>
          </a:p>
          <a:p>
            <a:pPr marL="82296" indent="0">
              <a:buNone/>
            </a:pPr>
            <a:endParaRPr lang="fr-FR" dirty="0" smtClean="0"/>
          </a:p>
          <a:p>
            <a:r>
              <a:rPr lang="fr-FR" dirty="0" smtClean="0"/>
              <a:t>Sens de la force obligatoire</a:t>
            </a:r>
          </a:p>
          <a:p>
            <a:pPr lvl="1"/>
            <a:r>
              <a:rPr lang="fr-FR" dirty="0" smtClean="0"/>
              <a:t>Article 1134 du Code civil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31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L’effet du contrat entre les parties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/>
              <a:t>La Portée de la force obligatoire </a:t>
            </a:r>
          </a:p>
          <a:p>
            <a:pPr lvl="1"/>
            <a:r>
              <a:rPr lang="fr-FR" dirty="0"/>
              <a:t>L’exécution de bonne foi </a:t>
            </a:r>
          </a:p>
          <a:p>
            <a:pPr lvl="1"/>
            <a:r>
              <a:rPr lang="fr-FR" dirty="0"/>
              <a:t>L’impossibilité de modifier unilatéralement de contrat</a:t>
            </a:r>
          </a:p>
          <a:p>
            <a:pPr lvl="1"/>
            <a:r>
              <a:rPr lang="fr-FR" dirty="0"/>
              <a:t>L’impossibilité de révoquer unilatéralement le </a:t>
            </a:r>
            <a:r>
              <a:rPr lang="fr-FR" dirty="0" smtClean="0"/>
              <a:t>contrat</a:t>
            </a:r>
          </a:p>
          <a:p>
            <a:pPr lvl="2"/>
            <a:r>
              <a:rPr lang="fr-FR" dirty="0" smtClean="0"/>
              <a:t>Principe et exceptions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0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L’effet du contrat à l’</a:t>
            </a:r>
            <a:r>
              <a:rPr lang="fr-FR" b="1" u="sng" dirty="0"/>
              <a:t>é</a:t>
            </a:r>
            <a:r>
              <a:rPr lang="fr-FR" b="1" u="sng" dirty="0" smtClean="0"/>
              <a:t>gard des tiers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L’effet relatif du contrat</a:t>
            </a:r>
          </a:p>
          <a:p>
            <a:r>
              <a:rPr lang="fr-FR" dirty="0" smtClean="0"/>
              <a:t>Article 1165 du Code civil</a:t>
            </a:r>
          </a:p>
          <a:p>
            <a:pPr marL="82296" indent="0">
              <a:buNone/>
            </a:pPr>
            <a:endParaRPr lang="fr-FR" dirty="0" smtClean="0"/>
          </a:p>
          <a:p>
            <a:r>
              <a:rPr lang="fr-FR" dirty="0" smtClean="0"/>
              <a:t>Portée de l’effet relatif du contrat </a:t>
            </a:r>
            <a:endParaRPr lang="fr-FR" dirty="0"/>
          </a:p>
          <a:p>
            <a:pPr lvl="1"/>
            <a:r>
              <a:rPr lang="fr-FR" dirty="0" smtClean="0"/>
              <a:t>Le tiers absolu</a:t>
            </a:r>
          </a:p>
          <a:p>
            <a:pPr lvl="1"/>
            <a:r>
              <a:rPr lang="fr-FR" dirty="0" smtClean="0"/>
              <a:t>Le tiers qui devient partie au contrat</a:t>
            </a:r>
          </a:p>
          <a:p>
            <a:pPr lvl="1"/>
            <a:r>
              <a:rPr lang="fr-FR" dirty="0" smtClean="0"/>
              <a:t>Le tiers qui est lié à une partie au contrat</a:t>
            </a:r>
          </a:p>
          <a:p>
            <a:pPr lvl="1"/>
            <a:endParaRPr lang="fr-FR" dirty="0" smtClean="0"/>
          </a:p>
          <a:p>
            <a:endParaRPr lang="fr-FR" dirty="0"/>
          </a:p>
          <a:p>
            <a:r>
              <a:rPr lang="fr-FR" dirty="0" smtClean="0"/>
              <a:t>Exceptions</a:t>
            </a:r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7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La question de l’opposabilité du contrat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23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Les sanctions de l’inexécution du contrat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Le préalable</a:t>
            </a:r>
          </a:p>
          <a:p>
            <a:r>
              <a:rPr lang="fr-FR" dirty="0" smtClean="0"/>
              <a:t>Les sanctions communes à tous les contrats</a:t>
            </a:r>
          </a:p>
          <a:p>
            <a:r>
              <a:rPr lang="fr-FR" dirty="0" smtClean="0"/>
              <a:t>Les sanctions spécifiques aux </a:t>
            </a:r>
            <a:r>
              <a:rPr lang="fr-FR" dirty="0" smtClean="0"/>
              <a:t>co</a:t>
            </a:r>
            <a:r>
              <a:rPr lang="fr-FR" dirty="0" smtClean="0"/>
              <a:t>ntrats </a:t>
            </a:r>
            <a:r>
              <a:rPr lang="fr-FR" dirty="0" smtClean="0"/>
              <a:t>synallagmatiques </a:t>
            </a:r>
          </a:p>
          <a:p>
            <a:pPr lvl="1"/>
            <a:endParaRPr lang="fr-FR" dirty="0" smtClean="0"/>
          </a:p>
          <a:p>
            <a:pPr marL="82296" indent="0">
              <a:buNone/>
            </a:pPr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61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Les sanctions de l’inexécution du contrat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Le préalable : la mise en demeure</a:t>
            </a:r>
          </a:p>
          <a:p>
            <a:pPr lvl="1"/>
            <a:r>
              <a:rPr lang="fr-FR" dirty="0" smtClean="0"/>
              <a:t>Article 1139 du Code civil</a:t>
            </a:r>
          </a:p>
          <a:p>
            <a:pPr lvl="1"/>
            <a:r>
              <a:rPr lang="fr-FR" dirty="0" smtClean="0"/>
              <a:t>Définition</a:t>
            </a:r>
          </a:p>
          <a:p>
            <a:pPr lvl="1"/>
            <a:r>
              <a:rPr lang="fr-FR" dirty="0" smtClean="0"/>
              <a:t>Domaine</a:t>
            </a:r>
          </a:p>
          <a:p>
            <a:pPr lvl="1"/>
            <a:r>
              <a:rPr lang="fr-FR" dirty="0" smtClean="0"/>
              <a:t>Effets</a:t>
            </a:r>
          </a:p>
          <a:p>
            <a:pPr lvl="1"/>
            <a:r>
              <a:rPr lang="fr-FR" dirty="0" smtClean="0"/>
              <a:t>Forme</a:t>
            </a:r>
          </a:p>
          <a:p>
            <a:pPr lvl="1"/>
            <a:endParaRPr lang="fr-FR" dirty="0" smtClean="0"/>
          </a:p>
          <a:p>
            <a:pPr marL="82296" indent="0">
              <a:buNone/>
            </a:pPr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74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Les sanctions de l’inexécution du contrat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/>
              <a:t>Les sanctions communes à tous les </a:t>
            </a:r>
            <a:r>
              <a:rPr lang="fr-FR" dirty="0" smtClean="0"/>
              <a:t>contrats</a:t>
            </a:r>
          </a:p>
          <a:p>
            <a:pPr marL="82296" indent="0">
              <a:buNone/>
            </a:pPr>
            <a:endParaRPr lang="fr-FR" dirty="0"/>
          </a:p>
          <a:p>
            <a:pPr lvl="1"/>
            <a:r>
              <a:rPr lang="fr-FR" dirty="0" smtClean="0"/>
              <a:t>Exécution forcée en nature</a:t>
            </a:r>
          </a:p>
          <a:p>
            <a:pPr lvl="2"/>
            <a:endParaRPr lang="fr-FR" dirty="0" smtClean="0"/>
          </a:p>
          <a:p>
            <a:pPr lvl="1"/>
            <a:r>
              <a:rPr lang="fr-FR" dirty="0" smtClean="0"/>
              <a:t>L’exécution par équivalent : la responsabilité contractuelle</a:t>
            </a:r>
          </a:p>
          <a:p>
            <a:pPr marL="82296" indent="0">
              <a:buNone/>
            </a:pPr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44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Les sanctions </a:t>
            </a:r>
            <a:r>
              <a:rPr lang="fr-FR" b="1" u="sng" dirty="0" smtClean="0"/>
              <a:t>communes à tous les contrats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r>
              <a:rPr lang="fr-FR" dirty="0" smtClean="0"/>
              <a:t>Exécution forcée en nature</a:t>
            </a:r>
          </a:p>
          <a:p>
            <a:pPr lvl="2"/>
            <a:r>
              <a:rPr lang="fr-FR" dirty="0" smtClean="0"/>
              <a:t>Domaine</a:t>
            </a:r>
          </a:p>
          <a:p>
            <a:pPr lvl="2"/>
            <a:r>
              <a:rPr lang="fr-FR" dirty="0"/>
              <a:t>M</a:t>
            </a:r>
            <a:r>
              <a:rPr lang="fr-FR" dirty="0" smtClean="0"/>
              <a:t>oyens</a:t>
            </a:r>
          </a:p>
          <a:p>
            <a:pPr marL="82296" indent="0">
              <a:buNone/>
            </a:pPr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26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/>
              <a:t>Les sanctions communes à tous les contrats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lvl="1"/>
            <a:r>
              <a:rPr lang="fr-FR" dirty="0"/>
              <a:t>L’exécution par équivalent : la responsabilité </a:t>
            </a:r>
            <a:r>
              <a:rPr lang="fr-FR" dirty="0" smtClean="0"/>
              <a:t>civile contractuelle (RCC)</a:t>
            </a:r>
            <a:endParaRPr lang="fr-FR" dirty="0"/>
          </a:p>
          <a:p>
            <a:pPr lvl="2"/>
            <a:r>
              <a:rPr lang="fr-FR" dirty="0" smtClean="0"/>
              <a:t>Conditions de la RCC</a:t>
            </a:r>
          </a:p>
          <a:p>
            <a:pPr lvl="3"/>
            <a:r>
              <a:rPr lang="fr-FR" dirty="0" smtClean="0"/>
              <a:t>Un contrat</a:t>
            </a:r>
          </a:p>
          <a:p>
            <a:pPr lvl="3"/>
            <a:r>
              <a:rPr lang="fr-FR" dirty="0" smtClean="0"/>
              <a:t>Une faute</a:t>
            </a:r>
          </a:p>
          <a:p>
            <a:pPr lvl="3"/>
            <a:r>
              <a:rPr lang="fr-FR" dirty="0" smtClean="0"/>
              <a:t>Un préjudice</a:t>
            </a:r>
          </a:p>
          <a:p>
            <a:pPr lvl="3"/>
            <a:r>
              <a:rPr lang="fr-FR" dirty="0" smtClean="0"/>
              <a:t>Un lien de causalité</a:t>
            </a:r>
          </a:p>
          <a:p>
            <a:pPr marL="923544" lvl="3" indent="0">
              <a:buNone/>
            </a:pPr>
            <a:endParaRPr lang="fr-FR" dirty="0" smtClean="0"/>
          </a:p>
          <a:p>
            <a:pPr lvl="2"/>
            <a:r>
              <a:rPr lang="fr-FR" dirty="0" smtClean="0"/>
              <a:t>Effets de la RCC</a:t>
            </a:r>
          </a:p>
          <a:p>
            <a:pPr lvl="2"/>
            <a:r>
              <a:rPr lang="fr-FR" dirty="0" smtClean="0"/>
              <a:t>Causes d’exonération </a:t>
            </a:r>
          </a:p>
          <a:p>
            <a:pPr marL="82296" indent="0">
              <a:buNone/>
            </a:pPr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719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strike="sngStrike" dirty="0" smtClean="0"/>
              <a:t/>
            </a:r>
            <a:br>
              <a:rPr lang="fr-FR" b="1" strike="sngStrike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fr-FR" dirty="0" smtClean="0"/>
          </a:p>
          <a:p>
            <a:pPr marL="82296" indent="0" algn="ctr">
              <a:buNone/>
            </a:pPr>
            <a:r>
              <a:rPr lang="fr-FR" b="1" u="sng" dirty="0"/>
              <a:t>PARTIE I </a:t>
            </a:r>
            <a:r>
              <a:rPr lang="fr-FR" b="1" u="sng" dirty="0" smtClean="0"/>
              <a:t>:</a:t>
            </a:r>
          </a:p>
          <a:p>
            <a:pPr marL="82296" indent="0" algn="ctr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Notion de contrat et processus de formation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</a:t>
            </a:r>
            <a:r>
              <a:rPr lang="fr-FR" dirty="0" smtClean="0"/>
              <a:t>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Les sanctions </a:t>
            </a:r>
            <a:r>
              <a:rPr lang="fr-FR" b="1" u="sng" dirty="0" smtClean="0"/>
              <a:t>propres aux contrats synallagmatiques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L’exception d’inexécution</a:t>
            </a:r>
          </a:p>
          <a:p>
            <a:pPr lvl="1"/>
            <a:r>
              <a:rPr lang="fr-FR" dirty="0" smtClean="0"/>
              <a:t>Définition</a:t>
            </a:r>
          </a:p>
          <a:p>
            <a:pPr lvl="1"/>
            <a:r>
              <a:rPr lang="fr-FR" dirty="0" smtClean="0"/>
              <a:t>Conditions</a:t>
            </a:r>
          </a:p>
          <a:p>
            <a:pPr lvl="1"/>
            <a:r>
              <a:rPr lang="fr-FR" dirty="0" smtClean="0"/>
              <a:t>Effets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La résolution</a:t>
            </a:r>
          </a:p>
          <a:p>
            <a:pPr lvl="1"/>
            <a:r>
              <a:rPr lang="fr-FR" dirty="0" smtClean="0"/>
              <a:t>La résolution judiciaire</a:t>
            </a:r>
          </a:p>
          <a:p>
            <a:pPr lvl="1"/>
            <a:r>
              <a:rPr lang="fr-FR" dirty="0" smtClean="0"/>
              <a:t>Les clauses résolutoires</a:t>
            </a:r>
          </a:p>
          <a:p>
            <a:pPr lvl="1"/>
            <a:r>
              <a:rPr lang="fr-FR" dirty="0" smtClean="0"/>
              <a:t>Faculté exceptionnelle de résiliation unilatérale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84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u="sng" dirty="0" smtClean="0"/>
              <a:t>La suite du contrat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Les clauses qui s’exécutent après la fin du contrat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33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strike="sngStrike" dirty="0" smtClean="0"/>
              <a:t/>
            </a:r>
            <a:br>
              <a:rPr lang="fr-FR" b="1" strike="sngStrike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fr-FR" dirty="0" smtClean="0"/>
          </a:p>
          <a:p>
            <a:pPr marL="82296" indent="0" algn="ctr">
              <a:buNone/>
            </a:pPr>
            <a:r>
              <a:rPr lang="fr-FR" b="1" u="sng" dirty="0" smtClean="0"/>
              <a:t>Conclusion</a:t>
            </a:r>
          </a:p>
          <a:p>
            <a:pPr marL="82296" indent="0" algn="ctr">
              <a:buNone/>
            </a:pPr>
            <a:r>
              <a:rPr lang="fr-FR"/>
              <a:t/>
            </a:r>
            <a:br>
              <a:rPr lang="fr-FR"/>
            </a:b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</a:t>
            </a:r>
            <a:r>
              <a:rPr lang="fr-FR" dirty="0" smtClean="0"/>
              <a:t>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70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/>
              <a:t>Notion de contrat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Article 1101 du Code civil</a:t>
            </a:r>
          </a:p>
          <a:p>
            <a:r>
              <a:rPr lang="fr-FR" dirty="0" smtClean="0"/>
              <a:t>Un accord de volonté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</a:t>
            </a:r>
            <a:r>
              <a:rPr lang="fr-FR" dirty="0" smtClean="0"/>
              <a:t>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40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La Classification des contrats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fr-FR" sz="1900" b="1" dirty="0"/>
              <a:t>Les </a:t>
            </a:r>
            <a:r>
              <a:rPr lang="fr-FR" sz="1900" b="1" dirty="0" smtClean="0"/>
              <a:t>paramètres </a:t>
            </a:r>
            <a:r>
              <a:rPr lang="fr-FR" sz="1900" b="1" dirty="0"/>
              <a:t>qui font varier le </a:t>
            </a:r>
            <a:r>
              <a:rPr lang="fr-FR" sz="1900" b="1" dirty="0" smtClean="0"/>
              <a:t>régime </a:t>
            </a:r>
            <a:r>
              <a:rPr lang="fr-FR" sz="1900" b="1" dirty="0"/>
              <a:t>de </a:t>
            </a:r>
            <a:r>
              <a:rPr lang="fr-FR" sz="1900" b="1" dirty="0" smtClean="0"/>
              <a:t>l’obligation :</a:t>
            </a:r>
          </a:p>
          <a:p>
            <a:endParaRPr lang="fr-FR" sz="2000" dirty="0"/>
          </a:p>
          <a:p>
            <a:r>
              <a:rPr lang="fr-FR" sz="1900" dirty="0"/>
              <a:t>La réciprocité : Contrat unilatéral ou synallagmatique</a:t>
            </a:r>
            <a:endParaRPr lang="fr-FR" sz="1900" dirty="0" smtClean="0"/>
          </a:p>
          <a:p>
            <a:r>
              <a:rPr lang="fr-FR" sz="1900" dirty="0"/>
              <a:t>la contrepartie : Contrat à titre gratuit ou à titre </a:t>
            </a:r>
            <a:r>
              <a:rPr lang="fr-FR" sz="1900" dirty="0" smtClean="0"/>
              <a:t>onéreux</a:t>
            </a:r>
            <a:endParaRPr lang="fr-FR" sz="1900" dirty="0"/>
          </a:p>
          <a:p>
            <a:r>
              <a:rPr lang="fr-FR" sz="1900" dirty="0" smtClean="0"/>
              <a:t>L’aléa</a:t>
            </a:r>
            <a:r>
              <a:rPr lang="fr-FR" sz="1900" dirty="0"/>
              <a:t> : Contrat commutatif ou </a:t>
            </a:r>
            <a:r>
              <a:rPr lang="fr-FR" sz="1900" dirty="0" smtClean="0"/>
              <a:t>aléatoire</a:t>
            </a:r>
          </a:p>
          <a:p>
            <a:r>
              <a:rPr lang="fr-FR" sz="1900" dirty="0"/>
              <a:t>Le temps : Contrat à exécution successive ou contrat </a:t>
            </a:r>
            <a:r>
              <a:rPr lang="fr-FR" sz="1900" dirty="0" smtClean="0"/>
              <a:t>instantanée</a:t>
            </a:r>
          </a:p>
          <a:p>
            <a:r>
              <a:rPr lang="fr-FR" sz="1900" dirty="0"/>
              <a:t>Le formalisme : Contrat consensuel / contrat solennel / contrat </a:t>
            </a:r>
            <a:r>
              <a:rPr lang="fr-FR" sz="1900" dirty="0" smtClean="0"/>
              <a:t>réel</a:t>
            </a:r>
          </a:p>
          <a:p>
            <a:r>
              <a:rPr lang="fr-FR" sz="1900" dirty="0"/>
              <a:t>L’existence d’une négociation possible </a:t>
            </a:r>
            <a:r>
              <a:rPr lang="fr-FR" sz="1900" dirty="0" smtClean="0"/>
              <a:t>:</a:t>
            </a:r>
            <a:r>
              <a:rPr lang="fr-FR" sz="1900" dirty="0"/>
              <a:t>: contrat de gré à gré / d’adhésion</a:t>
            </a:r>
            <a:endParaRPr lang="fr-FR" sz="1900" dirty="0" smtClean="0"/>
          </a:p>
          <a:p>
            <a:r>
              <a:rPr lang="fr-FR" sz="1900" dirty="0"/>
              <a:t>La personne du co-contractant : intuitu personae/ sans intuitu </a:t>
            </a:r>
            <a:r>
              <a:rPr lang="fr-FR" sz="1900" dirty="0" smtClean="0"/>
              <a:t>personae</a:t>
            </a:r>
          </a:p>
          <a:p>
            <a:r>
              <a:rPr lang="fr-FR" sz="1900" dirty="0"/>
              <a:t>Lois applicables ou la qualité des parties</a:t>
            </a:r>
            <a:endParaRPr lang="fr-FR" sz="19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19/12/2014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10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Le processus de formation des </a:t>
            </a:r>
            <a:r>
              <a:rPr lang="fr-FR" b="1" u="sng" dirty="0"/>
              <a:t>contrats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endParaRPr lang="fr-FR" dirty="0" smtClean="0"/>
          </a:p>
          <a:p>
            <a:r>
              <a:rPr lang="fr-FR" b="1" dirty="0" smtClean="0"/>
              <a:t>Schéma simple</a:t>
            </a:r>
          </a:p>
          <a:p>
            <a:pPr lvl="1"/>
            <a:r>
              <a:rPr lang="fr-FR" dirty="0" smtClean="0"/>
              <a:t>Offre</a:t>
            </a:r>
          </a:p>
          <a:p>
            <a:pPr lvl="1"/>
            <a:r>
              <a:rPr lang="fr-FR" dirty="0" smtClean="0"/>
              <a:t>Acceptation de l’offre</a:t>
            </a:r>
          </a:p>
          <a:p>
            <a:pPr lvl="1"/>
            <a:endParaRPr lang="fr-FR" dirty="0" smtClean="0"/>
          </a:p>
          <a:p>
            <a:r>
              <a:rPr lang="fr-FR" b="1" dirty="0" smtClean="0"/>
              <a:t>Schéma compliqué n° 1</a:t>
            </a:r>
          </a:p>
          <a:p>
            <a:pPr lvl="1"/>
            <a:r>
              <a:rPr lang="fr-FR" dirty="0" smtClean="0"/>
              <a:t>Les pourparlers</a:t>
            </a:r>
          </a:p>
          <a:p>
            <a:pPr lvl="1"/>
            <a:r>
              <a:rPr lang="fr-FR" dirty="0" smtClean="0"/>
              <a:t>La lettre d’intention</a:t>
            </a:r>
          </a:p>
          <a:p>
            <a:pPr marL="402336" lvl="1" indent="0">
              <a:buNone/>
            </a:pPr>
            <a:endParaRPr lang="fr-FR" dirty="0" smtClean="0"/>
          </a:p>
          <a:p>
            <a:r>
              <a:rPr lang="fr-FR" b="1" dirty="0" smtClean="0"/>
              <a:t>Schéma compliqué n° 2 : Les avant-contrats</a:t>
            </a:r>
          </a:p>
          <a:p>
            <a:pPr lvl="1"/>
            <a:r>
              <a:rPr lang="fr-FR" dirty="0" smtClean="0"/>
              <a:t>Actes préparatoire</a:t>
            </a:r>
          </a:p>
          <a:p>
            <a:pPr lvl="1"/>
            <a:r>
              <a:rPr lang="fr-FR" dirty="0" smtClean="0"/>
              <a:t>Promesse unilatérale de contrat</a:t>
            </a:r>
          </a:p>
          <a:p>
            <a:pPr lvl="1"/>
            <a:r>
              <a:rPr lang="fr-FR" dirty="0" smtClean="0"/>
              <a:t>Promesse synallagmatique de contrat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</a:t>
            </a:r>
            <a:r>
              <a:rPr lang="fr-FR" dirty="0" smtClean="0"/>
              <a:t>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35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strike="sngStrike" dirty="0" smtClean="0"/>
              <a:t/>
            </a:r>
            <a:br>
              <a:rPr lang="fr-FR" b="1" strike="sngStrike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fr-FR" dirty="0" smtClean="0"/>
          </a:p>
          <a:p>
            <a:pPr marL="82296" indent="0" algn="ctr">
              <a:buNone/>
            </a:pPr>
            <a:r>
              <a:rPr lang="fr-FR" b="1" u="sng" dirty="0"/>
              <a:t>PARTIE </a:t>
            </a:r>
            <a:r>
              <a:rPr lang="fr-FR" b="1" u="sng" dirty="0" smtClean="0"/>
              <a:t>II :</a:t>
            </a:r>
          </a:p>
          <a:p>
            <a:pPr marL="82296" indent="0" algn="ctr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Condition de validité du contrat</a:t>
            </a:r>
          </a:p>
          <a:p>
            <a:pPr marL="82296" indent="0" algn="ctr">
              <a:buNone/>
            </a:pPr>
            <a:r>
              <a:rPr lang="fr-FR" dirty="0" smtClean="0"/>
              <a:t>Article 1108 du Code civil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</a:t>
            </a:r>
            <a:r>
              <a:rPr lang="fr-FR" dirty="0" smtClean="0"/>
              <a:t>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01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u="sng" dirty="0" smtClean="0"/>
              <a:t>La Capacité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03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u="sng" dirty="0" smtClean="0"/>
              <a:t>Le consentement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Propos liminaires</a:t>
            </a:r>
          </a:p>
          <a:p>
            <a:pPr marL="82296" indent="0">
              <a:buNone/>
            </a:pPr>
            <a:endParaRPr lang="fr-FR" dirty="0" smtClean="0"/>
          </a:p>
          <a:p>
            <a:r>
              <a:rPr lang="fr-FR" dirty="0" smtClean="0"/>
              <a:t>Deux types de protection:</a:t>
            </a:r>
          </a:p>
          <a:p>
            <a:pPr lvl="1"/>
            <a:r>
              <a:rPr lang="fr-FR" dirty="0" smtClean="0"/>
              <a:t>La théorie des vices du consentements</a:t>
            </a:r>
          </a:p>
          <a:p>
            <a:pPr lvl="1"/>
            <a:r>
              <a:rPr lang="fr-FR" dirty="0" smtClean="0"/>
              <a:t>Les législations particulières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Septembre 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5513-BC41-4045-BC50-A0A0000B1EF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09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280</TotalTime>
  <Words>695</Words>
  <Application>Microsoft Office PowerPoint</Application>
  <PresentationFormat>Affichage à l'écran (4:3)</PresentationFormat>
  <Paragraphs>296</Paragraphs>
  <Slides>32</Slides>
  <Notes>32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7" baseType="lpstr">
      <vt:lpstr>Calibri</vt:lpstr>
      <vt:lpstr>Gill Sans MT</vt:lpstr>
      <vt:lpstr>Verdana</vt:lpstr>
      <vt:lpstr>Wingdings 2</vt:lpstr>
      <vt:lpstr>Solstice</vt:lpstr>
      <vt:lpstr>DROIT  DES CONTRATS    Maitre Sylvain FLICOTEAUX Avocat au Barreau de LYON </vt:lpstr>
      <vt:lpstr>INTRODUCTION Aperçu du droit des obligations</vt:lpstr>
      <vt:lpstr>  </vt:lpstr>
      <vt:lpstr>Notion de contrat</vt:lpstr>
      <vt:lpstr>La Classification des contrats </vt:lpstr>
      <vt:lpstr>Le processus de formation des contrats</vt:lpstr>
      <vt:lpstr>  </vt:lpstr>
      <vt:lpstr>La Capacité</vt:lpstr>
      <vt:lpstr>Le consentement</vt:lpstr>
      <vt:lpstr>Les vices du consentement</vt:lpstr>
      <vt:lpstr>Les vices du consentement</vt:lpstr>
      <vt:lpstr>Les vices du consentement</vt:lpstr>
      <vt:lpstr>Autre mode de protection du consentement</vt:lpstr>
      <vt:lpstr>Objet de l’obligation</vt:lpstr>
      <vt:lpstr>La cause de l’obligation</vt:lpstr>
      <vt:lpstr>Les sanctions des conditions de validité</vt:lpstr>
      <vt:lpstr>  </vt:lpstr>
      <vt:lpstr>La forme du contrat</vt:lpstr>
      <vt:lpstr>Les clauses importantes du contrats</vt:lpstr>
      <vt:lpstr>  </vt:lpstr>
      <vt:lpstr>L’effet du contrat entre les parties</vt:lpstr>
      <vt:lpstr>L’effet du contrat entre les parties</vt:lpstr>
      <vt:lpstr>L’effet du contrat à l’égard des tiers</vt:lpstr>
      <vt:lpstr>La question de l’opposabilité du contrat</vt:lpstr>
      <vt:lpstr>Les sanctions de l’inexécution du contrat</vt:lpstr>
      <vt:lpstr>Les sanctions de l’inexécution du contrat</vt:lpstr>
      <vt:lpstr>Les sanctions de l’inexécution du contrat</vt:lpstr>
      <vt:lpstr>Les sanctions communes à tous les contrats</vt:lpstr>
      <vt:lpstr>Les sanctions communes à tous les contrats</vt:lpstr>
      <vt:lpstr>Les sanctions propres aux contrats synallagmatiques </vt:lpstr>
      <vt:lpstr>La suite du contrat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au droit</dc:title>
  <dc:creator>Sandrine Vara</dc:creator>
  <cp:lastModifiedBy>Sylvain Flicoteaux</cp:lastModifiedBy>
  <cp:revision>26</cp:revision>
  <cp:lastPrinted>2015-09-16T10:10:41Z</cp:lastPrinted>
  <dcterms:created xsi:type="dcterms:W3CDTF">2013-09-24T10:26:43Z</dcterms:created>
  <dcterms:modified xsi:type="dcterms:W3CDTF">2015-09-26T08:10:53Z</dcterms:modified>
</cp:coreProperties>
</file>